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44"/>
  </p:notesMasterIdLst>
  <p:sldIdLst>
    <p:sldId id="256" r:id="rId3"/>
    <p:sldId id="316" r:id="rId4"/>
    <p:sldId id="258" r:id="rId5"/>
    <p:sldId id="259" r:id="rId6"/>
    <p:sldId id="311" r:id="rId7"/>
    <p:sldId id="282" r:id="rId8"/>
    <p:sldId id="260" r:id="rId9"/>
    <p:sldId id="286" r:id="rId10"/>
    <p:sldId id="287" r:id="rId11"/>
    <p:sldId id="304" r:id="rId12"/>
    <p:sldId id="312" r:id="rId13"/>
    <p:sldId id="283" r:id="rId14"/>
    <p:sldId id="288" r:id="rId15"/>
    <p:sldId id="263" r:id="rId16"/>
    <p:sldId id="289" r:id="rId17"/>
    <p:sldId id="284" r:id="rId18"/>
    <p:sldId id="285" r:id="rId19"/>
    <p:sldId id="290" r:id="rId20"/>
    <p:sldId id="291" r:id="rId21"/>
    <p:sldId id="292" r:id="rId22"/>
    <p:sldId id="293" r:id="rId23"/>
    <p:sldId id="302" r:id="rId24"/>
    <p:sldId id="297" r:id="rId25"/>
    <p:sldId id="298" r:id="rId26"/>
    <p:sldId id="299" r:id="rId27"/>
    <p:sldId id="300" r:id="rId28"/>
    <p:sldId id="301" r:id="rId29"/>
    <p:sldId id="303" r:id="rId30"/>
    <p:sldId id="313" r:id="rId31"/>
    <p:sldId id="295" r:id="rId32"/>
    <p:sldId id="261" r:id="rId33"/>
    <p:sldId id="296" r:id="rId34"/>
    <p:sldId id="308" r:id="rId35"/>
    <p:sldId id="309" r:id="rId36"/>
    <p:sldId id="310" r:id="rId37"/>
    <p:sldId id="305" r:id="rId38"/>
    <p:sldId id="315" r:id="rId39"/>
    <p:sldId id="306" r:id="rId40"/>
    <p:sldId id="307" r:id="rId41"/>
    <p:sldId id="317" r:id="rId42"/>
    <p:sldId id="281" r:id="rId43"/>
  </p:sldIdLst>
  <p:sldSz cx="12192000" cy="6858000"/>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D146E8-67F2-44E4-BE60-E9879506325C}">
  <a:tblStyle styleId="{90D146E8-67F2-44E4-BE60-E987950632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94" autoAdjust="0"/>
  </p:normalViewPr>
  <p:slideViewPr>
    <p:cSldViewPr snapToGrid="0">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Kominfo\Materi%20Satu%20Data\Presentasi%20Saya\daftar-aplikas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Kominfo\Materi%20Satu%20Data\Presentasi%20Saya\daftar-aplikas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Kominfo\Materi%20Satu%20Data\Presentasi%20Saya\daftar-aplika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Kominfo\Materi%20Satu%20Data\Presentasi%20Saya\daftar-aplikas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Kominfo\Materi%20Satu%20Data\Presentasi%20Saya\daftar-aplikasi.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err="1" smtClean="0"/>
              <a:t>Aplikasi</a:t>
            </a:r>
            <a:r>
              <a:rPr lang="en-US" sz="2000" b="1" dirty="0" smtClean="0"/>
              <a:t> </a:t>
            </a:r>
            <a:r>
              <a:rPr lang="en-US" sz="2000" b="1" dirty="0" err="1" smtClean="0"/>
              <a:t>Berdasarkan</a:t>
            </a:r>
            <a:r>
              <a:rPr lang="en-US" sz="2000" b="1" dirty="0" smtClean="0"/>
              <a:t> </a:t>
            </a:r>
            <a:r>
              <a:rPr lang="en-US" sz="2000" b="1" dirty="0"/>
              <a:t>Bahasa </a:t>
            </a:r>
            <a:r>
              <a:rPr lang="en-US" sz="2000" b="1" dirty="0" err="1"/>
              <a:t>Pemrograman</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Sheet3!$C$30:$C$32</c:f>
              <c:strCache>
                <c:ptCount val="3"/>
                <c:pt idx="0">
                  <c:v>PHP</c:v>
                </c:pt>
                <c:pt idx="1">
                  <c:v>ASP.NET</c:v>
                </c:pt>
                <c:pt idx="2">
                  <c:v>ReactJS</c:v>
                </c:pt>
              </c:strCache>
            </c:strRef>
          </c:cat>
          <c:val>
            <c:numRef>
              <c:f>Sheet3!$D$30:$D$32</c:f>
              <c:numCache>
                <c:formatCode>General</c:formatCode>
                <c:ptCount val="3"/>
                <c:pt idx="0">
                  <c:v>12</c:v>
                </c:pt>
                <c:pt idx="1">
                  <c:v>11</c:v>
                </c:pt>
                <c:pt idx="2">
                  <c:v>1</c:v>
                </c:pt>
              </c:numCache>
            </c:numRef>
          </c:val>
        </c:ser>
        <c:dLbls>
          <c:showLegendKey val="0"/>
          <c:showVal val="0"/>
          <c:showCatName val="0"/>
          <c:showSerName val="0"/>
          <c:showPercent val="0"/>
          <c:showBubbleSize val="0"/>
        </c:dLbls>
        <c:gapWidth val="219"/>
        <c:overlap val="-27"/>
        <c:axId val="498181816"/>
        <c:axId val="498170840"/>
      </c:barChart>
      <c:catAx>
        <c:axId val="49818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8170840"/>
        <c:crosses val="autoZero"/>
        <c:auto val="1"/>
        <c:lblAlgn val="ctr"/>
        <c:lblOffset val="100"/>
        <c:noMultiLvlLbl val="0"/>
      </c:catAx>
      <c:valAx>
        <c:axId val="49817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181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err="1" smtClean="0"/>
              <a:t>Aplikasi</a:t>
            </a:r>
            <a:r>
              <a:rPr lang="en-US" sz="2400" b="1" dirty="0" smtClean="0"/>
              <a:t> </a:t>
            </a:r>
            <a:r>
              <a:rPr lang="en-US" sz="2400" b="1" dirty="0" err="1" smtClean="0"/>
              <a:t>Berdasarkan</a:t>
            </a:r>
            <a:r>
              <a:rPr lang="en-US" sz="2400" b="1" dirty="0" smtClean="0"/>
              <a:t> </a:t>
            </a:r>
            <a:r>
              <a:rPr lang="en-US" sz="2400" b="1" dirty="0"/>
              <a:t>Database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Sheet3!$C$53:$C$54</c:f>
              <c:strCache>
                <c:ptCount val="2"/>
                <c:pt idx="0">
                  <c:v>MySQL</c:v>
                </c:pt>
                <c:pt idx="1">
                  <c:v>SQL Server</c:v>
                </c:pt>
              </c:strCache>
            </c:strRef>
          </c:cat>
          <c:val>
            <c:numRef>
              <c:f>Sheet3!$D$53:$D$54</c:f>
              <c:numCache>
                <c:formatCode>General</c:formatCode>
                <c:ptCount val="2"/>
                <c:pt idx="0">
                  <c:v>12</c:v>
                </c:pt>
                <c:pt idx="1">
                  <c:v>12</c:v>
                </c:pt>
              </c:numCache>
            </c:numRef>
          </c:val>
        </c:ser>
        <c:dLbls>
          <c:showLegendKey val="0"/>
          <c:showVal val="0"/>
          <c:showCatName val="0"/>
          <c:showSerName val="0"/>
          <c:showPercent val="0"/>
          <c:showBubbleSize val="0"/>
        </c:dLbls>
        <c:gapWidth val="219"/>
        <c:overlap val="-27"/>
        <c:axId val="498186520"/>
        <c:axId val="498194752"/>
      </c:barChart>
      <c:catAx>
        <c:axId val="49818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8194752"/>
        <c:crosses val="autoZero"/>
        <c:auto val="1"/>
        <c:lblAlgn val="ctr"/>
        <c:lblOffset val="100"/>
        <c:noMultiLvlLbl val="0"/>
      </c:catAx>
      <c:valAx>
        <c:axId val="49819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186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i="0" baseline="0" dirty="0" err="1" smtClean="0">
                <a:effectLst/>
              </a:rPr>
              <a:t>Aplikasi</a:t>
            </a:r>
            <a:r>
              <a:rPr lang="en-US" sz="2000" b="1" i="0" baseline="0" dirty="0" smtClean="0">
                <a:effectLst/>
              </a:rPr>
              <a:t> </a:t>
            </a:r>
            <a:r>
              <a:rPr lang="en-US" sz="2000" b="1" i="0" baseline="0" dirty="0" err="1" smtClean="0">
                <a:effectLst/>
              </a:rPr>
              <a:t>Berdasarkan</a:t>
            </a:r>
            <a:r>
              <a:rPr lang="en-US" sz="2000" b="1" i="0" baseline="0" dirty="0" smtClean="0">
                <a:effectLst/>
              </a:rPr>
              <a:t> </a:t>
            </a:r>
            <a:r>
              <a:rPr lang="en-US" sz="2000" b="1" i="0" baseline="0" dirty="0" err="1" smtClean="0">
                <a:effectLst/>
              </a:rPr>
              <a:t>Sistem</a:t>
            </a:r>
            <a:r>
              <a:rPr lang="en-US" sz="2000" b="1" i="0" baseline="0" dirty="0" smtClean="0">
                <a:effectLst/>
              </a:rPr>
              <a:t> </a:t>
            </a:r>
            <a:r>
              <a:rPr lang="en-US" sz="2000" b="1" i="0" baseline="0" dirty="0" err="1" smtClean="0">
                <a:effectLst/>
              </a:rPr>
              <a:t>Operasi</a:t>
            </a:r>
            <a:r>
              <a:rPr lang="en-US" sz="2000" b="1" i="0" baseline="0" dirty="0" smtClean="0">
                <a:effectLst/>
              </a:rPr>
              <a:t> Server</a:t>
            </a:r>
            <a:endParaRPr lang="en-US" sz="1600" b="1"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Sheet3!$C$4:$C$7</c:f>
              <c:strCache>
                <c:ptCount val="4"/>
                <c:pt idx="0">
                  <c:v>Debian</c:v>
                </c:pt>
                <c:pt idx="1">
                  <c:v>CentOS</c:v>
                </c:pt>
                <c:pt idx="2">
                  <c:v>Windows Server 2008 R2</c:v>
                </c:pt>
                <c:pt idx="3">
                  <c:v>Ubuntu</c:v>
                </c:pt>
              </c:strCache>
            </c:strRef>
          </c:cat>
          <c:val>
            <c:numRef>
              <c:f>Sheet3!$D$4:$D$7</c:f>
              <c:numCache>
                <c:formatCode>General</c:formatCode>
                <c:ptCount val="4"/>
                <c:pt idx="0">
                  <c:v>6</c:v>
                </c:pt>
                <c:pt idx="1">
                  <c:v>1</c:v>
                </c:pt>
                <c:pt idx="2">
                  <c:v>11</c:v>
                </c:pt>
                <c:pt idx="3">
                  <c:v>6</c:v>
                </c:pt>
              </c:numCache>
            </c:numRef>
          </c:val>
        </c:ser>
        <c:dLbls>
          <c:showLegendKey val="0"/>
          <c:showVal val="0"/>
          <c:showCatName val="0"/>
          <c:showSerName val="0"/>
          <c:showPercent val="0"/>
          <c:showBubbleSize val="0"/>
        </c:dLbls>
        <c:gapWidth val="219"/>
        <c:overlap val="-27"/>
        <c:axId val="498184952"/>
        <c:axId val="498186912"/>
      </c:barChart>
      <c:catAx>
        <c:axId val="49818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8186912"/>
        <c:crosses val="autoZero"/>
        <c:auto val="1"/>
        <c:lblAlgn val="ctr"/>
        <c:lblOffset val="100"/>
        <c:noMultiLvlLbl val="0"/>
      </c:catAx>
      <c:valAx>
        <c:axId val="49818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184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dirty="0" err="1"/>
              <a:t>Aplikasi</a:t>
            </a:r>
            <a:r>
              <a:rPr lang="en-US" sz="2000" b="1" dirty="0"/>
              <a:t> </a:t>
            </a:r>
            <a:r>
              <a:rPr lang="en-US" sz="2000" b="1" dirty="0" err="1"/>
              <a:t>Berdasarkan</a:t>
            </a:r>
            <a:r>
              <a:rPr lang="en-US" sz="2000" b="1" dirty="0"/>
              <a:t> </a:t>
            </a:r>
            <a:r>
              <a:rPr lang="en-US" sz="2000" b="1" dirty="0" err="1"/>
              <a:t>Pengembang</a:t>
            </a:r>
            <a:endParaRPr lang="en-US" sz="20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Sheet3!$C$69:$C$71</c:f>
              <c:strCache>
                <c:ptCount val="3"/>
                <c:pt idx="0">
                  <c:v>Internal</c:v>
                </c:pt>
                <c:pt idx="1">
                  <c:v>Pihak Ketiga</c:v>
                </c:pt>
                <c:pt idx="2">
                  <c:v>Instansi Pusat</c:v>
                </c:pt>
              </c:strCache>
            </c:strRef>
          </c:cat>
          <c:val>
            <c:numRef>
              <c:f>Sheet3!$D$69:$D$71</c:f>
              <c:numCache>
                <c:formatCode>General</c:formatCode>
                <c:ptCount val="3"/>
                <c:pt idx="0">
                  <c:v>15</c:v>
                </c:pt>
                <c:pt idx="1">
                  <c:v>8</c:v>
                </c:pt>
                <c:pt idx="2">
                  <c:v>1</c:v>
                </c:pt>
              </c:numCache>
            </c:numRef>
          </c:val>
        </c:ser>
        <c:dLbls>
          <c:showLegendKey val="0"/>
          <c:showVal val="0"/>
          <c:showCatName val="0"/>
          <c:showSerName val="0"/>
          <c:showPercent val="0"/>
          <c:showBubbleSize val="0"/>
        </c:dLbls>
        <c:gapWidth val="219"/>
        <c:overlap val="-27"/>
        <c:axId val="498189656"/>
        <c:axId val="498188088"/>
      </c:barChart>
      <c:catAx>
        <c:axId val="49818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8188088"/>
        <c:crosses val="autoZero"/>
        <c:auto val="1"/>
        <c:lblAlgn val="ctr"/>
        <c:lblOffset val="100"/>
        <c:noMultiLvlLbl val="0"/>
      </c:catAx>
      <c:valAx>
        <c:axId val="498188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189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Aplikasi Berdasarkan OPD Pengguna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Sheet3!$C$87:$C$98</c:f>
              <c:strCache>
                <c:ptCount val="12"/>
                <c:pt idx="0">
                  <c:v>Bagian Barjas</c:v>
                </c:pt>
                <c:pt idx="1">
                  <c:v>DPMPTSP</c:v>
                </c:pt>
                <c:pt idx="2">
                  <c:v>Diskominfo</c:v>
                </c:pt>
                <c:pt idx="3">
                  <c:v>Inspektorat</c:v>
                </c:pt>
                <c:pt idx="4">
                  <c:v>Disdukcapil</c:v>
                </c:pt>
                <c:pt idx="5">
                  <c:v>TP-PKK</c:v>
                </c:pt>
                <c:pt idx="6">
                  <c:v>Dinsos</c:v>
                </c:pt>
                <c:pt idx="7">
                  <c:v>Bagian Organisasi</c:v>
                </c:pt>
                <c:pt idx="8">
                  <c:v>Perpusda</c:v>
                </c:pt>
                <c:pt idx="9">
                  <c:v>Badan Perbatasan</c:v>
                </c:pt>
                <c:pt idx="10">
                  <c:v>Bappeda</c:v>
                </c:pt>
                <c:pt idx="11">
                  <c:v>Bagian Hukum</c:v>
                </c:pt>
              </c:strCache>
            </c:strRef>
          </c:cat>
          <c:val>
            <c:numRef>
              <c:f>Sheet3!$D$87:$D$98</c:f>
              <c:numCache>
                <c:formatCode>General</c:formatCode>
                <c:ptCount val="12"/>
                <c:pt idx="0">
                  <c:v>2</c:v>
                </c:pt>
                <c:pt idx="1">
                  <c:v>1</c:v>
                </c:pt>
                <c:pt idx="2">
                  <c:v>11</c:v>
                </c:pt>
                <c:pt idx="3">
                  <c:v>2</c:v>
                </c:pt>
                <c:pt idx="4">
                  <c:v>1</c:v>
                </c:pt>
                <c:pt idx="5">
                  <c:v>1</c:v>
                </c:pt>
                <c:pt idx="6">
                  <c:v>1</c:v>
                </c:pt>
                <c:pt idx="7">
                  <c:v>1</c:v>
                </c:pt>
                <c:pt idx="8">
                  <c:v>1</c:v>
                </c:pt>
                <c:pt idx="9">
                  <c:v>1</c:v>
                </c:pt>
                <c:pt idx="10">
                  <c:v>1</c:v>
                </c:pt>
                <c:pt idx="11">
                  <c:v>1</c:v>
                </c:pt>
              </c:numCache>
            </c:numRef>
          </c:val>
        </c:ser>
        <c:dLbls>
          <c:showLegendKey val="0"/>
          <c:showVal val="1"/>
          <c:showCatName val="0"/>
          <c:showSerName val="0"/>
          <c:showPercent val="0"/>
          <c:showBubbleSize val="0"/>
        </c:dLbls>
        <c:gapWidth val="65"/>
        <c:overlap val="100"/>
        <c:axId val="498191616"/>
        <c:axId val="498182600"/>
      </c:barChart>
      <c:catAx>
        <c:axId val="4981916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en-US"/>
          </a:p>
        </c:txPr>
        <c:crossAx val="498182600"/>
        <c:crosses val="autoZero"/>
        <c:auto val="1"/>
        <c:lblAlgn val="ctr"/>
        <c:lblOffset val="100"/>
        <c:noMultiLvlLbl val="0"/>
      </c:catAx>
      <c:valAx>
        <c:axId val="49818260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981916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a:t>Aplikasi Berdasarkan Platform</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Sheet3!$C$104:$C$108</c:f>
              <c:strCache>
                <c:ptCount val="5"/>
                <c:pt idx="0">
                  <c:v>Web</c:v>
                </c:pt>
                <c:pt idx="1">
                  <c:v>Web API</c:v>
                </c:pt>
                <c:pt idx="2">
                  <c:v>Desktop</c:v>
                </c:pt>
                <c:pt idx="3">
                  <c:v>Windows Services</c:v>
                </c:pt>
                <c:pt idx="4">
                  <c:v>Android</c:v>
                </c:pt>
              </c:strCache>
            </c:strRef>
          </c:cat>
          <c:val>
            <c:numRef>
              <c:f>Sheet3!$D$104:$D$108</c:f>
              <c:numCache>
                <c:formatCode>General</c:formatCode>
                <c:ptCount val="5"/>
                <c:pt idx="0">
                  <c:v>24</c:v>
                </c:pt>
                <c:pt idx="1">
                  <c:v>3</c:v>
                </c:pt>
                <c:pt idx="2">
                  <c:v>1</c:v>
                </c:pt>
                <c:pt idx="3">
                  <c:v>1</c:v>
                </c:pt>
                <c:pt idx="4">
                  <c:v>2</c:v>
                </c:pt>
              </c:numCache>
            </c:numRef>
          </c:val>
        </c:ser>
        <c:dLbls>
          <c:showLegendKey val="0"/>
          <c:showVal val="0"/>
          <c:showCatName val="0"/>
          <c:showSerName val="0"/>
          <c:showPercent val="0"/>
          <c:showBubbleSize val="0"/>
        </c:dLbls>
        <c:gapWidth val="326"/>
        <c:overlap val="-58"/>
        <c:axId val="498193968"/>
        <c:axId val="498186128"/>
      </c:barChart>
      <c:catAx>
        <c:axId val="49819396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98186128"/>
        <c:crosses val="autoZero"/>
        <c:auto val="1"/>
        <c:lblAlgn val="ctr"/>
        <c:lblOffset val="100"/>
        <c:noMultiLvlLbl val="0"/>
      </c:catAx>
      <c:valAx>
        <c:axId val="498186128"/>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19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83E6A-EEF8-4AEB-8B04-61AF56C2F73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902824E-6A13-4499-A42E-AC1F7493A965}">
      <dgm:prSet phldrT="[Text]"/>
      <dgm:spPr/>
      <dgm:t>
        <a:bodyPr/>
        <a:lstStyle/>
        <a:p>
          <a:r>
            <a:rPr lang="en-US" dirty="0" err="1" smtClean="0"/>
            <a:t>Keuntungan</a:t>
          </a:r>
          <a:r>
            <a:rPr lang="en-US" dirty="0" smtClean="0"/>
            <a:t> </a:t>
          </a:r>
          <a:r>
            <a:rPr lang="en-US" dirty="0" err="1" smtClean="0"/>
            <a:t>menggunakan</a:t>
          </a:r>
          <a:r>
            <a:rPr lang="en-US" dirty="0" smtClean="0"/>
            <a:t> domain </a:t>
          </a:r>
          <a:r>
            <a:rPr lang="en-US" dirty="0" err="1" smtClean="0"/>
            <a:t>resmi</a:t>
          </a:r>
          <a:r>
            <a:rPr lang="en-US" dirty="0" smtClean="0"/>
            <a:t> </a:t>
          </a:r>
          <a:r>
            <a:rPr lang="en-US" dirty="0" err="1" smtClean="0"/>
            <a:t>Pemerintah</a:t>
          </a:r>
          <a:r>
            <a:rPr lang="en-US" dirty="0" smtClean="0"/>
            <a:t> Daerah (merauke.go.id)</a:t>
          </a:r>
          <a:endParaRPr lang="en-US" dirty="0"/>
        </a:p>
      </dgm:t>
    </dgm:pt>
    <dgm:pt modelId="{3F37EB76-039C-4216-A82D-EBA902FBB48A}" type="parTrans" cxnId="{77976799-A059-4011-AF40-5B9C6461B4B6}">
      <dgm:prSet/>
      <dgm:spPr/>
      <dgm:t>
        <a:bodyPr/>
        <a:lstStyle/>
        <a:p>
          <a:endParaRPr lang="en-US"/>
        </a:p>
      </dgm:t>
    </dgm:pt>
    <dgm:pt modelId="{16E41609-ABC9-42AF-B976-1AD626594C51}" type="sibTrans" cxnId="{77976799-A059-4011-AF40-5B9C6461B4B6}">
      <dgm:prSet/>
      <dgm:spPr/>
      <dgm:t>
        <a:bodyPr/>
        <a:lstStyle/>
        <a:p>
          <a:endParaRPr lang="en-US"/>
        </a:p>
      </dgm:t>
    </dgm:pt>
    <dgm:pt modelId="{18B2CBB0-EBF5-4D32-8309-6B2499D08FBC}">
      <dgm:prSet phldrT="[Text]"/>
      <dgm:spPr/>
      <dgm:t>
        <a:bodyPr/>
        <a:lstStyle/>
        <a:p>
          <a:r>
            <a:rPr lang="en-US" dirty="0" err="1" smtClean="0"/>
            <a:t>Aplikasi</a:t>
          </a:r>
          <a:r>
            <a:rPr lang="en-US" dirty="0" smtClean="0"/>
            <a:t> </a:t>
          </a:r>
          <a:r>
            <a:rPr lang="en-US" dirty="0" err="1" smtClean="0"/>
            <a:t>ter</a:t>
          </a:r>
          <a:r>
            <a:rPr lang="en-US" dirty="0" smtClean="0"/>
            <a:t>-monitor </a:t>
          </a:r>
          <a:r>
            <a:rPr lang="en-US" dirty="0" err="1" smtClean="0"/>
            <a:t>secara</a:t>
          </a:r>
          <a:r>
            <a:rPr lang="en-US" dirty="0" smtClean="0"/>
            <a:t> </a:t>
          </a:r>
          <a:r>
            <a:rPr lang="en-US" dirty="0" err="1" smtClean="0"/>
            <a:t>berkala</a:t>
          </a:r>
          <a:endParaRPr lang="en-US" dirty="0"/>
        </a:p>
      </dgm:t>
    </dgm:pt>
    <dgm:pt modelId="{AE8B77A3-9789-4B1E-9A17-290BD234F203}" type="parTrans" cxnId="{AEAD3D8F-922F-40DB-9138-4F25D32F88DC}">
      <dgm:prSet/>
      <dgm:spPr/>
      <dgm:t>
        <a:bodyPr/>
        <a:lstStyle/>
        <a:p>
          <a:endParaRPr lang="en-US"/>
        </a:p>
      </dgm:t>
    </dgm:pt>
    <dgm:pt modelId="{CDBF8B7C-5A55-45BB-943D-76D7C4D381F8}" type="sibTrans" cxnId="{AEAD3D8F-922F-40DB-9138-4F25D32F88DC}">
      <dgm:prSet/>
      <dgm:spPr/>
      <dgm:t>
        <a:bodyPr/>
        <a:lstStyle/>
        <a:p>
          <a:endParaRPr lang="en-US"/>
        </a:p>
      </dgm:t>
    </dgm:pt>
    <dgm:pt modelId="{8C1AADE2-8C23-44A8-94F4-80CEEDB7ECFA}">
      <dgm:prSet phldrT="[Text]"/>
      <dgm:spPr/>
      <dgm:t>
        <a:bodyPr/>
        <a:lstStyle/>
        <a:p>
          <a:r>
            <a:rPr lang="en-US" dirty="0" err="1" smtClean="0"/>
            <a:t>Kelemahan</a:t>
          </a:r>
          <a:r>
            <a:rPr lang="en-US" dirty="0" smtClean="0"/>
            <a:t> </a:t>
          </a:r>
          <a:r>
            <a:rPr lang="en-US" dirty="0" err="1" smtClean="0"/>
            <a:t>menggunakan</a:t>
          </a:r>
          <a:r>
            <a:rPr lang="en-US" dirty="0" smtClean="0"/>
            <a:t> domain </a:t>
          </a:r>
          <a:r>
            <a:rPr lang="en-US" dirty="0" err="1" smtClean="0"/>
            <a:t>pihak</a:t>
          </a:r>
          <a:r>
            <a:rPr lang="en-US" dirty="0" smtClean="0"/>
            <a:t> </a:t>
          </a:r>
          <a:r>
            <a:rPr lang="en-US" dirty="0" err="1" smtClean="0"/>
            <a:t>ketiga</a:t>
          </a:r>
          <a:r>
            <a:rPr lang="en-US" dirty="0" smtClean="0"/>
            <a:t> (.com, </a:t>
          </a:r>
          <a:r>
            <a:rPr lang="en-US" dirty="0" err="1" smtClean="0"/>
            <a:t>.net</a:t>
          </a:r>
          <a:r>
            <a:rPr lang="en-US" dirty="0" smtClean="0"/>
            <a:t> </a:t>
          </a:r>
          <a:r>
            <a:rPr lang="en-US" dirty="0" err="1" smtClean="0"/>
            <a:t>dll</a:t>
          </a:r>
          <a:r>
            <a:rPr lang="en-US" dirty="0" smtClean="0"/>
            <a:t>)</a:t>
          </a:r>
          <a:endParaRPr lang="en-US" dirty="0"/>
        </a:p>
      </dgm:t>
    </dgm:pt>
    <dgm:pt modelId="{FBBB1190-6EA0-45F3-A406-4CBD3EA0704B}" type="parTrans" cxnId="{FE2A6246-0896-415F-B6B2-C3650F955D6C}">
      <dgm:prSet/>
      <dgm:spPr/>
      <dgm:t>
        <a:bodyPr/>
        <a:lstStyle/>
        <a:p>
          <a:endParaRPr lang="en-US"/>
        </a:p>
      </dgm:t>
    </dgm:pt>
    <dgm:pt modelId="{4BD01B4F-0892-4790-8C77-8A3F51389490}" type="sibTrans" cxnId="{FE2A6246-0896-415F-B6B2-C3650F955D6C}">
      <dgm:prSet/>
      <dgm:spPr/>
      <dgm:t>
        <a:bodyPr/>
        <a:lstStyle/>
        <a:p>
          <a:endParaRPr lang="en-US"/>
        </a:p>
      </dgm:t>
    </dgm:pt>
    <dgm:pt modelId="{49F5FAB2-EA4F-47BF-936B-27EADA693093}">
      <dgm:prSet phldrT="[Text]"/>
      <dgm:spPr/>
      <dgm:t>
        <a:bodyPr/>
        <a:lstStyle/>
        <a:p>
          <a:r>
            <a:rPr lang="en-US" dirty="0" err="1" smtClean="0"/>
            <a:t>Kerentanan</a:t>
          </a:r>
          <a:r>
            <a:rPr lang="en-US" dirty="0" smtClean="0"/>
            <a:t> Data </a:t>
          </a:r>
          <a:r>
            <a:rPr lang="en-US" dirty="0" err="1" smtClean="0"/>
            <a:t>dan</a:t>
          </a:r>
          <a:r>
            <a:rPr lang="en-US" dirty="0" smtClean="0"/>
            <a:t> </a:t>
          </a:r>
          <a:r>
            <a:rPr lang="en-US" dirty="0" err="1" smtClean="0"/>
            <a:t>informasi</a:t>
          </a:r>
          <a:endParaRPr lang="en-US" dirty="0"/>
        </a:p>
      </dgm:t>
    </dgm:pt>
    <dgm:pt modelId="{419F03E7-01BD-4FA4-AF70-97108A022575}" type="parTrans" cxnId="{7A0D2593-2A8C-475C-9411-0CAE2AAB649F}">
      <dgm:prSet/>
      <dgm:spPr/>
      <dgm:t>
        <a:bodyPr/>
        <a:lstStyle/>
        <a:p>
          <a:endParaRPr lang="en-US"/>
        </a:p>
      </dgm:t>
    </dgm:pt>
    <dgm:pt modelId="{6D8DE958-F317-497B-96C7-D48E18CF5078}" type="sibTrans" cxnId="{7A0D2593-2A8C-475C-9411-0CAE2AAB649F}">
      <dgm:prSet/>
      <dgm:spPr/>
      <dgm:t>
        <a:bodyPr/>
        <a:lstStyle/>
        <a:p>
          <a:endParaRPr lang="en-US"/>
        </a:p>
      </dgm:t>
    </dgm:pt>
    <dgm:pt modelId="{C0E349BD-BD17-43D8-934E-EE64EA4138CA}">
      <dgm:prSet phldrT="[Text]"/>
      <dgm:spPr/>
      <dgm:t>
        <a:bodyPr/>
        <a:lstStyle/>
        <a:p>
          <a:r>
            <a:rPr lang="en-US" dirty="0" smtClean="0"/>
            <a:t>Gratis! </a:t>
          </a:r>
          <a:r>
            <a:rPr lang="en-US" dirty="0" err="1" smtClean="0"/>
            <a:t>Tanpa</a:t>
          </a:r>
          <a:r>
            <a:rPr lang="en-US" dirty="0" smtClean="0"/>
            <a:t> </a:t>
          </a:r>
          <a:r>
            <a:rPr lang="en-US" dirty="0" err="1" smtClean="0"/>
            <a:t>dipungut</a:t>
          </a:r>
          <a:r>
            <a:rPr lang="en-US" dirty="0" smtClean="0"/>
            <a:t> </a:t>
          </a:r>
          <a:r>
            <a:rPr lang="en-US" dirty="0" err="1" smtClean="0"/>
            <a:t>biaya</a:t>
          </a:r>
          <a:endParaRPr lang="en-US" dirty="0"/>
        </a:p>
      </dgm:t>
    </dgm:pt>
    <dgm:pt modelId="{974A4D74-A034-4442-82B9-94A621188486}" type="parTrans" cxnId="{695A7D74-F0D5-42A9-AC9F-D087D7501AD9}">
      <dgm:prSet/>
      <dgm:spPr/>
      <dgm:t>
        <a:bodyPr/>
        <a:lstStyle/>
        <a:p>
          <a:endParaRPr lang="en-US"/>
        </a:p>
      </dgm:t>
    </dgm:pt>
    <dgm:pt modelId="{9A7D4F6E-7747-4F15-841A-229E6595E272}" type="sibTrans" cxnId="{695A7D74-F0D5-42A9-AC9F-D087D7501AD9}">
      <dgm:prSet/>
      <dgm:spPr/>
      <dgm:t>
        <a:bodyPr/>
        <a:lstStyle/>
        <a:p>
          <a:endParaRPr lang="en-US"/>
        </a:p>
      </dgm:t>
    </dgm:pt>
    <dgm:pt modelId="{EB0B996A-2B02-4BB1-8474-850A8CE5E4C3}">
      <dgm:prSet phldrT="[Text]"/>
      <dgm:spPr/>
      <dgm:t>
        <a:bodyPr/>
        <a:lstStyle/>
        <a:p>
          <a:r>
            <a:rPr lang="en-US" dirty="0" err="1" smtClean="0"/>
            <a:t>Memberikan</a:t>
          </a:r>
          <a:r>
            <a:rPr lang="en-US" dirty="0" smtClean="0"/>
            <a:t> </a:t>
          </a:r>
          <a:r>
            <a:rPr lang="en-US" dirty="0" err="1" smtClean="0"/>
            <a:t>akses</a:t>
          </a:r>
          <a:r>
            <a:rPr lang="en-US" dirty="0" smtClean="0"/>
            <a:t> internet yang </a:t>
          </a:r>
          <a:r>
            <a:rPr lang="en-US" dirty="0" err="1" smtClean="0"/>
            <a:t>stabil</a:t>
          </a:r>
          <a:endParaRPr lang="en-US" dirty="0"/>
        </a:p>
      </dgm:t>
    </dgm:pt>
    <dgm:pt modelId="{A3FAD55C-7658-49D8-A5FA-E691F9B293FC}" type="parTrans" cxnId="{3A141B5B-7665-4ED6-A71A-15C3B7CA7840}">
      <dgm:prSet/>
      <dgm:spPr/>
      <dgm:t>
        <a:bodyPr/>
        <a:lstStyle/>
        <a:p>
          <a:endParaRPr lang="en-US"/>
        </a:p>
      </dgm:t>
    </dgm:pt>
    <dgm:pt modelId="{C36782B0-3A06-42E0-903E-4FF5C0B89CAB}" type="sibTrans" cxnId="{3A141B5B-7665-4ED6-A71A-15C3B7CA7840}">
      <dgm:prSet/>
      <dgm:spPr/>
      <dgm:t>
        <a:bodyPr/>
        <a:lstStyle/>
        <a:p>
          <a:endParaRPr lang="en-US"/>
        </a:p>
      </dgm:t>
    </dgm:pt>
    <dgm:pt modelId="{7673F002-5844-4B35-916E-7D9B43C2EBB6}">
      <dgm:prSet phldrT="[Text]"/>
      <dgm:spPr/>
      <dgm:t>
        <a:bodyPr/>
        <a:lstStyle/>
        <a:p>
          <a:r>
            <a:rPr lang="en-US" dirty="0" err="1" smtClean="0"/>
            <a:t>Meningkatkan</a:t>
          </a:r>
          <a:r>
            <a:rPr lang="en-US" dirty="0" smtClean="0"/>
            <a:t> </a:t>
          </a:r>
          <a:r>
            <a:rPr lang="en-US" dirty="0" err="1" smtClean="0"/>
            <a:t>kepercayaan</a:t>
          </a:r>
          <a:r>
            <a:rPr lang="en-US" dirty="0" smtClean="0"/>
            <a:t> </a:t>
          </a:r>
          <a:r>
            <a:rPr lang="en-US" dirty="0" err="1" smtClean="0"/>
            <a:t>publik</a:t>
          </a:r>
          <a:endParaRPr lang="en-US" dirty="0"/>
        </a:p>
      </dgm:t>
    </dgm:pt>
    <dgm:pt modelId="{8E557922-41F1-49CC-B001-C71E32A27160}" type="parTrans" cxnId="{7A27D498-69F8-49EA-9FCE-B0C11A971851}">
      <dgm:prSet/>
      <dgm:spPr/>
      <dgm:t>
        <a:bodyPr/>
        <a:lstStyle/>
        <a:p>
          <a:endParaRPr lang="en-US"/>
        </a:p>
      </dgm:t>
    </dgm:pt>
    <dgm:pt modelId="{E4E1700C-C27F-485F-B14A-7B754FB47A4D}" type="sibTrans" cxnId="{7A27D498-69F8-49EA-9FCE-B0C11A971851}">
      <dgm:prSet/>
      <dgm:spPr/>
      <dgm:t>
        <a:bodyPr/>
        <a:lstStyle/>
        <a:p>
          <a:endParaRPr lang="en-US"/>
        </a:p>
      </dgm:t>
    </dgm:pt>
    <dgm:pt modelId="{DB4D971E-1FA1-40AA-B3A6-280AAB40F924}">
      <dgm:prSet phldrT="[Text]"/>
      <dgm:spPr/>
      <dgm:t>
        <a:bodyPr/>
        <a:lstStyle/>
        <a:p>
          <a:endParaRPr lang="en-US" dirty="0"/>
        </a:p>
      </dgm:t>
    </dgm:pt>
    <dgm:pt modelId="{5CFA01C8-5341-47A5-926C-1E45A5065574}" type="parTrans" cxnId="{A8AEA71A-8BE3-4401-B0EE-4E9524462CFC}">
      <dgm:prSet/>
      <dgm:spPr/>
      <dgm:t>
        <a:bodyPr/>
        <a:lstStyle/>
        <a:p>
          <a:endParaRPr lang="en-US"/>
        </a:p>
      </dgm:t>
    </dgm:pt>
    <dgm:pt modelId="{B31CA3A2-AE90-4874-8756-E7FD29279080}" type="sibTrans" cxnId="{A8AEA71A-8BE3-4401-B0EE-4E9524462CFC}">
      <dgm:prSet/>
      <dgm:spPr/>
      <dgm:t>
        <a:bodyPr/>
        <a:lstStyle/>
        <a:p>
          <a:endParaRPr lang="en-US"/>
        </a:p>
      </dgm:t>
    </dgm:pt>
    <dgm:pt modelId="{0BD8F500-71DF-4022-B3FF-FC13A9D16A6D}">
      <dgm:prSet phldrT="[Text]"/>
      <dgm:spPr/>
      <dgm:t>
        <a:bodyPr/>
        <a:lstStyle/>
        <a:p>
          <a:r>
            <a:rPr lang="en-US" dirty="0" smtClean="0"/>
            <a:t>Data </a:t>
          </a:r>
          <a:r>
            <a:rPr lang="en-US" dirty="0" err="1" smtClean="0"/>
            <a:t>dan</a:t>
          </a:r>
          <a:r>
            <a:rPr lang="en-US" dirty="0" smtClean="0"/>
            <a:t> </a:t>
          </a:r>
          <a:r>
            <a:rPr lang="en-US" dirty="0" err="1" smtClean="0"/>
            <a:t>informasi</a:t>
          </a:r>
          <a:r>
            <a:rPr lang="en-US" dirty="0" smtClean="0"/>
            <a:t> </a:t>
          </a:r>
          <a:r>
            <a:rPr lang="en-US" dirty="0" err="1" smtClean="0"/>
            <a:t>lebih</a:t>
          </a:r>
          <a:r>
            <a:rPr lang="en-US" dirty="0" smtClean="0"/>
            <a:t> </a:t>
          </a:r>
          <a:r>
            <a:rPr lang="en-US" dirty="0" err="1" smtClean="0"/>
            <a:t>terjaga</a:t>
          </a:r>
          <a:endParaRPr lang="en-US" dirty="0"/>
        </a:p>
      </dgm:t>
    </dgm:pt>
    <dgm:pt modelId="{3D532C0D-263A-4481-8887-8B0236EE42B6}" type="parTrans" cxnId="{51AC130C-F50F-4596-A714-64B741564DDB}">
      <dgm:prSet/>
      <dgm:spPr/>
      <dgm:t>
        <a:bodyPr/>
        <a:lstStyle/>
        <a:p>
          <a:endParaRPr lang="en-US"/>
        </a:p>
      </dgm:t>
    </dgm:pt>
    <dgm:pt modelId="{17967357-DD95-46F8-AD16-F07D6A5920D8}" type="sibTrans" cxnId="{51AC130C-F50F-4596-A714-64B741564DDB}">
      <dgm:prSet/>
      <dgm:spPr/>
      <dgm:t>
        <a:bodyPr/>
        <a:lstStyle/>
        <a:p>
          <a:endParaRPr lang="en-US"/>
        </a:p>
      </dgm:t>
    </dgm:pt>
    <dgm:pt modelId="{4A921ECA-E2E9-45F6-9CDF-3B282D3487A1}">
      <dgm:prSet phldrT="[Text]"/>
      <dgm:spPr/>
      <dgm:t>
        <a:bodyPr/>
        <a:lstStyle/>
        <a:p>
          <a:r>
            <a:rPr lang="en-US" dirty="0" err="1" smtClean="0"/>
            <a:t>Biaya</a:t>
          </a:r>
          <a:r>
            <a:rPr lang="en-US" dirty="0" smtClean="0"/>
            <a:t> </a:t>
          </a:r>
          <a:r>
            <a:rPr lang="en-US" dirty="0" err="1" smtClean="0"/>
            <a:t>sewa</a:t>
          </a:r>
          <a:r>
            <a:rPr lang="en-US" dirty="0" smtClean="0"/>
            <a:t> hosting yang </a:t>
          </a:r>
          <a:r>
            <a:rPr lang="en-US" dirty="0" err="1" smtClean="0"/>
            <a:t>mahal</a:t>
          </a:r>
          <a:endParaRPr lang="en-US" dirty="0"/>
        </a:p>
      </dgm:t>
    </dgm:pt>
    <dgm:pt modelId="{231DCCB9-8463-43EB-B325-AF308AA21EF3}" type="parTrans" cxnId="{D4F01D50-B7AE-489C-9004-9925D97156C4}">
      <dgm:prSet/>
      <dgm:spPr/>
      <dgm:t>
        <a:bodyPr/>
        <a:lstStyle/>
        <a:p>
          <a:endParaRPr lang="en-US"/>
        </a:p>
      </dgm:t>
    </dgm:pt>
    <dgm:pt modelId="{72B53AED-21A5-42B5-B283-A34DB5D6740D}" type="sibTrans" cxnId="{D4F01D50-B7AE-489C-9004-9925D97156C4}">
      <dgm:prSet/>
      <dgm:spPr/>
      <dgm:t>
        <a:bodyPr/>
        <a:lstStyle/>
        <a:p>
          <a:endParaRPr lang="en-US"/>
        </a:p>
      </dgm:t>
    </dgm:pt>
    <dgm:pt modelId="{65337919-7880-4039-BE94-FBD74E0AF440}">
      <dgm:prSet phldrT="[Text]"/>
      <dgm:spPr/>
      <dgm:t>
        <a:bodyPr/>
        <a:lstStyle/>
        <a:p>
          <a:r>
            <a:rPr lang="en-US" dirty="0" err="1" smtClean="0"/>
            <a:t>Akses</a:t>
          </a:r>
          <a:r>
            <a:rPr lang="en-US" dirty="0" smtClean="0"/>
            <a:t> internet </a:t>
          </a:r>
          <a:r>
            <a:rPr lang="en-US" dirty="0" err="1" smtClean="0"/>
            <a:t>terbatas</a:t>
          </a:r>
          <a:r>
            <a:rPr lang="en-US" dirty="0" smtClean="0"/>
            <a:t> (</a:t>
          </a:r>
          <a:r>
            <a:rPr lang="en-US" dirty="0" err="1" smtClean="0"/>
            <a:t>tergantung</a:t>
          </a:r>
          <a:r>
            <a:rPr lang="en-US" dirty="0" smtClean="0"/>
            <a:t> </a:t>
          </a:r>
          <a:r>
            <a:rPr lang="en-US" dirty="0" err="1" smtClean="0"/>
            <a:t>paket</a:t>
          </a:r>
          <a:r>
            <a:rPr lang="en-US" dirty="0" smtClean="0"/>
            <a:t> hosting yang </a:t>
          </a:r>
          <a:r>
            <a:rPr lang="en-US" dirty="0" err="1" smtClean="0"/>
            <a:t>digunakan</a:t>
          </a:r>
          <a:r>
            <a:rPr lang="en-US" dirty="0" smtClean="0"/>
            <a:t>)</a:t>
          </a:r>
          <a:endParaRPr lang="en-US" dirty="0"/>
        </a:p>
      </dgm:t>
    </dgm:pt>
    <dgm:pt modelId="{E911B8DE-1DC7-4E10-9CFF-90B4CD90D10D}" type="parTrans" cxnId="{43CAD266-CA0A-41EC-A8C2-15560B268B1D}">
      <dgm:prSet/>
      <dgm:spPr/>
      <dgm:t>
        <a:bodyPr/>
        <a:lstStyle/>
        <a:p>
          <a:endParaRPr lang="en-US"/>
        </a:p>
      </dgm:t>
    </dgm:pt>
    <dgm:pt modelId="{AD329370-6C45-4B49-8DC0-BBAC0F1744C3}" type="sibTrans" cxnId="{43CAD266-CA0A-41EC-A8C2-15560B268B1D}">
      <dgm:prSet/>
      <dgm:spPr/>
      <dgm:t>
        <a:bodyPr/>
        <a:lstStyle/>
        <a:p>
          <a:endParaRPr lang="en-US"/>
        </a:p>
      </dgm:t>
    </dgm:pt>
    <dgm:pt modelId="{13B99E6A-4C0F-4D3F-9849-53052D02EB1C}">
      <dgm:prSet phldrT="[Text]"/>
      <dgm:spPr/>
      <dgm:t>
        <a:bodyPr/>
        <a:lstStyle/>
        <a:p>
          <a:r>
            <a:rPr lang="en-US" dirty="0" err="1" smtClean="0"/>
            <a:t>Kurangnya</a:t>
          </a:r>
          <a:r>
            <a:rPr lang="en-US" dirty="0" smtClean="0"/>
            <a:t> </a:t>
          </a:r>
          <a:r>
            <a:rPr lang="en-US" dirty="0" err="1" smtClean="0"/>
            <a:t>kepercayaan</a:t>
          </a:r>
          <a:r>
            <a:rPr lang="en-US" dirty="0" smtClean="0"/>
            <a:t> </a:t>
          </a:r>
          <a:r>
            <a:rPr lang="en-US" dirty="0" err="1" smtClean="0"/>
            <a:t>publik</a:t>
          </a:r>
          <a:r>
            <a:rPr lang="en-US" dirty="0" smtClean="0"/>
            <a:t> </a:t>
          </a:r>
          <a:r>
            <a:rPr lang="en-US" dirty="0" err="1" smtClean="0"/>
            <a:t>terhadap</a:t>
          </a:r>
          <a:r>
            <a:rPr lang="en-US" dirty="0" smtClean="0"/>
            <a:t> </a:t>
          </a:r>
          <a:r>
            <a:rPr lang="en-US" dirty="0" err="1" smtClean="0"/>
            <a:t>nama</a:t>
          </a:r>
          <a:r>
            <a:rPr lang="en-US" dirty="0" smtClean="0"/>
            <a:t> domain yang </a:t>
          </a:r>
          <a:r>
            <a:rPr lang="en-US" dirty="0" err="1" smtClean="0"/>
            <a:t>digunakan</a:t>
          </a:r>
          <a:endParaRPr lang="en-US" dirty="0"/>
        </a:p>
      </dgm:t>
    </dgm:pt>
    <dgm:pt modelId="{85BF17A1-D498-4A8F-BB67-7E09BD578B06}" type="parTrans" cxnId="{BE33E499-B8C3-477F-8965-81171C269547}">
      <dgm:prSet/>
      <dgm:spPr/>
      <dgm:t>
        <a:bodyPr/>
        <a:lstStyle/>
        <a:p>
          <a:endParaRPr lang="en-US"/>
        </a:p>
      </dgm:t>
    </dgm:pt>
    <dgm:pt modelId="{4E6E9E2E-F2D3-4EB6-ACEA-9B3567364A89}" type="sibTrans" cxnId="{BE33E499-B8C3-477F-8965-81171C269547}">
      <dgm:prSet/>
      <dgm:spPr/>
      <dgm:t>
        <a:bodyPr/>
        <a:lstStyle/>
        <a:p>
          <a:endParaRPr lang="en-US"/>
        </a:p>
      </dgm:t>
    </dgm:pt>
    <dgm:pt modelId="{265F3404-4607-439D-9E23-4E391363A55F}">
      <dgm:prSet phldrT="[Text]"/>
      <dgm:spPr/>
      <dgm:t>
        <a:bodyPr/>
        <a:lstStyle/>
        <a:p>
          <a:r>
            <a:rPr lang="en-US" dirty="0" smtClean="0"/>
            <a:t>Proses </a:t>
          </a:r>
          <a:r>
            <a:rPr lang="en-US" dirty="0" err="1" smtClean="0"/>
            <a:t>administrasi</a:t>
          </a:r>
          <a:r>
            <a:rPr lang="en-US" dirty="0" smtClean="0"/>
            <a:t> </a:t>
          </a:r>
          <a:r>
            <a:rPr lang="en-US" dirty="0" err="1" smtClean="0"/>
            <a:t>lebih</a:t>
          </a:r>
          <a:r>
            <a:rPr lang="en-US" dirty="0" smtClean="0"/>
            <a:t> </a:t>
          </a:r>
          <a:r>
            <a:rPr lang="en-US" dirty="0" err="1" smtClean="0"/>
            <a:t>cepat</a:t>
          </a:r>
          <a:endParaRPr lang="en-US" dirty="0"/>
        </a:p>
      </dgm:t>
    </dgm:pt>
    <dgm:pt modelId="{E528FD30-C152-47D1-ADE4-26FCC08A6CD4}" type="parTrans" cxnId="{FB1C5583-3A88-4248-9ACE-7EFDCE81C872}">
      <dgm:prSet/>
      <dgm:spPr/>
      <dgm:t>
        <a:bodyPr/>
        <a:lstStyle/>
        <a:p>
          <a:endParaRPr lang="en-US"/>
        </a:p>
      </dgm:t>
    </dgm:pt>
    <dgm:pt modelId="{8B56BE2C-C3D0-4A56-A7BB-F7F0D5EBB6D1}" type="sibTrans" cxnId="{FB1C5583-3A88-4248-9ACE-7EFDCE81C872}">
      <dgm:prSet/>
      <dgm:spPr/>
      <dgm:t>
        <a:bodyPr/>
        <a:lstStyle/>
        <a:p>
          <a:endParaRPr lang="en-US"/>
        </a:p>
      </dgm:t>
    </dgm:pt>
    <dgm:pt modelId="{64606D97-C318-4824-8DD6-FB82555C0F24}">
      <dgm:prSet phldrT="[Text]"/>
      <dgm:spPr/>
      <dgm:t>
        <a:bodyPr/>
        <a:lstStyle/>
        <a:p>
          <a:r>
            <a:rPr lang="en-US" dirty="0" smtClean="0"/>
            <a:t>Proses </a:t>
          </a:r>
          <a:r>
            <a:rPr lang="en-US" dirty="0" err="1" smtClean="0"/>
            <a:t>administrasi</a:t>
          </a:r>
          <a:r>
            <a:rPr lang="en-US" dirty="0" smtClean="0"/>
            <a:t> </a:t>
          </a:r>
          <a:r>
            <a:rPr lang="en-US" dirty="0" err="1" smtClean="0"/>
            <a:t>memakan</a:t>
          </a:r>
          <a:r>
            <a:rPr lang="en-US" dirty="0" smtClean="0"/>
            <a:t> </a:t>
          </a:r>
          <a:r>
            <a:rPr lang="en-US" dirty="0" err="1" smtClean="0"/>
            <a:t>waktu</a:t>
          </a:r>
          <a:r>
            <a:rPr lang="en-US" dirty="0" smtClean="0"/>
            <a:t> yang lama </a:t>
          </a:r>
          <a:r>
            <a:rPr lang="en-US" dirty="0" err="1" smtClean="0"/>
            <a:t>bahkan</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sama</a:t>
          </a:r>
          <a:r>
            <a:rPr lang="en-US" dirty="0" smtClean="0"/>
            <a:t> </a:t>
          </a:r>
          <a:r>
            <a:rPr lang="en-US" dirty="0" err="1" smtClean="0"/>
            <a:t>sekali</a:t>
          </a:r>
          <a:endParaRPr lang="en-US" dirty="0"/>
        </a:p>
      </dgm:t>
    </dgm:pt>
    <dgm:pt modelId="{0389D334-0946-4591-91A9-9389EAD56332}" type="parTrans" cxnId="{F93146EE-DF53-499D-A689-565D62F4D77B}">
      <dgm:prSet/>
      <dgm:spPr/>
      <dgm:t>
        <a:bodyPr/>
        <a:lstStyle/>
        <a:p>
          <a:endParaRPr lang="en-US"/>
        </a:p>
      </dgm:t>
    </dgm:pt>
    <dgm:pt modelId="{43C399FD-C523-4971-90FB-588CDFC98AF6}" type="sibTrans" cxnId="{F93146EE-DF53-499D-A689-565D62F4D77B}">
      <dgm:prSet/>
      <dgm:spPr/>
      <dgm:t>
        <a:bodyPr/>
        <a:lstStyle/>
        <a:p>
          <a:endParaRPr lang="en-US"/>
        </a:p>
      </dgm:t>
    </dgm:pt>
    <dgm:pt modelId="{B1785DC4-DE05-477A-88C6-9E43C2DC3DC7}" type="pres">
      <dgm:prSet presAssocID="{53983E6A-EEF8-4AEB-8B04-61AF56C2F735}" presName="linear" presStyleCnt="0">
        <dgm:presLayoutVars>
          <dgm:animLvl val="lvl"/>
          <dgm:resizeHandles val="exact"/>
        </dgm:presLayoutVars>
      </dgm:prSet>
      <dgm:spPr/>
      <dgm:t>
        <a:bodyPr/>
        <a:lstStyle/>
        <a:p>
          <a:endParaRPr lang="en-US"/>
        </a:p>
      </dgm:t>
    </dgm:pt>
    <dgm:pt modelId="{E0FDFDB7-834A-441F-8E16-DC2B51AB559F}" type="pres">
      <dgm:prSet presAssocID="{7902824E-6A13-4499-A42E-AC1F7493A965}" presName="parentText" presStyleLbl="node1" presStyleIdx="0" presStyleCnt="2">
        <dgm:presLayoutVars>
          <dgm:chMax val="0"/>
          <dgm:bulletEnabled val="1"/>
        </dgm:presLayoutVars>
      </dgm:prSet>
      <dgm:spPr/>
      <dgm:t>
        <a:bodyPr/>
        <a:lstStyle/>
        <a:p>
          <a:endParaRPr lang="en-US"/>
        </a:p>
      </dgm:t>
    </dgm:pt>
    <dgm:pt modelId="{4B594799-8A66-45F0-9417-A0CB1DC30635}" type="pres">
      <dgm:prSet presAssocID="{7902824E-6A13-4499-A42E-AC1F7493A965}" presName="childText" presStyleLbl="revTx" presStyleIdx="0" presStyleCnt="2">
        <dgm:presLayoutVars>
          <dgm:bulletEnabled val="1"/>
        </dgm:presLayoutVars>
      </dgm:prSet>
      <dgm:spPr/>
      <dgm:t>
        <a:bodyPr/>
        <a:lstStyle/>
        <a:p>
          <a:endParaRPr lang="en-US"/>
        </a:p>
      </dgm:t>
    </dgm:pt>
    <dgm:pt modelId="{DF505701-CD5A-4892-AB8C-E474214D59E7}" type="pres">
      <dgm:prSet presAssocID="{8C1AADE2-8C23-44A8-94F4-80CEEDB7ECFA}" presName="parentText" presStyleLbl="node1" presStyleIdx="1" presStyleCnt="2">
        <dgm:presLayoutVars>
          <dgm:chMax val="0"/>
          <dgm:bulletEnabled val="1"/>
        </dgm:presLayoutVars>
      </dgm:prSet>
      <dgm:spPr/>
      <dgm:t>
        <a:bodyPr/>
        <a:lstStyle/>
        <a:p>
          <a:endParaRPr lang="en-US"/>
        </a:p>
      </dgm:t>
    </dgm:pt>
    <dgm:pt modelId="{665FEAC2-1D6E-4339-9DAB-991040F4B728}" type="pres">
      <dgm:prSet presAssocID="{8C1AADE2-8C23-44A8-94F4-80CEEDB7ECFA}" presName="childText" presStyleLbl="revTx" presStyleIdx="1" presStyleCnt="2">
        <dgm:presLayoutVars>
          <dgm:bulletEnabled val="1"/>
        </dgm:presLayoutVars>
      </dgm:prSet>
      <dgm:spPr/>
      <dgm:t>
        <a:bodyPr/>
        <a:lstStyle/>
        <a:p>
          <a:endParaRPr lang="en-US"/>
        </a:p>
      </dgm:t>
    </dgm:pt>
  </dgm:ptLst>
  <dgm:cxnLst>
    <dgm:cxn modelId="{FB1C5583-3A88-4248-9ACE-7EFDCE81C872}" srcId="{7902824E-6A13-4499-A42E-AC1F7493A965}" destId="{265F3404-4607-439D-9E23-4E391363A55F}" srcOrd="5" destOrd="0" parTransId="{E528FD30-C152-47D1-ADE4-26FCC08A6CD4}" sibTransId="{8B56BE2C-C3D0-4A56-A7BB-F7F0D5EBB6D1}"/>
    <dgm:cxn modelId="{A712A1D2-FD5F-4A1F-A693-27FC583B392F}" type="presOf" srcId="{265F3404-4607-439D-9E23-4E391363A55F}" destId="{4B594799-8A66-45F0-9417-A0CB1DC30635}" srcOrd="0" destOrd="5" presId="urn:microsoft.com/office/officeart/2005/8/layout/vList2"/>
    <dgm:cxn modelId="{98DD437B-3D28-4240-B2DB-81010A207E34}" type="presOf" srcId="{EB0B996A-2B02-4BB1-8474-850A8CE5E4C3}" destId="{4B594799-8A66-45F0-9417-A0CB1DC30635}" srcOrd="0" destOrd="3" presId="urn:microsoft.com/office/officeart/2005/8/layout/vList2"/>
    <dgm:cxn modelId="{B7784283-ED4F-4B01-BFBB-786AC2340985}" type="presOf" srcId="{65337919-7880-4039-BE94-FBD74E0AF440}" destId="{665FEAC2-1D6E-4339-9DAB-991040F4B728}" srcOrd="0" destOrd="2" presId="urn:microsoft.com/office/officeart/2005/8/layout/vList2"/>
    <dgm:cxn modelId="{5CE141BA-A836-4D41-A888-61DB2F12507F}" type="presOf" srcId="{64606D97-C318-4824-8DD6-FB82555C0F24}" destId="{665FEAC2-1D6E-4339-9DAB-991040F4B728}" srcOrd="0" destOrd="4" presId="urn:microsoft.com/office/officeart/2005/8/layout/vList2"/>
    <dgm:cxn modelId="{7A0D2593-2A8C-475C-9411-0CAE2AAB649F}" srcId="{8C1AADE2-8C23-44A8-94F4-80CEEDB7ECFA}" destId="{49F5FAB2-EA4F-47BF-936B-27EADA693093}" srcOrd="0" destOrd="0" parTransId="{419F03E7-01BD-4FA4-AF70-97108A022575}" sibTransId="{6D8DE958-F317-497B-96C7-D48E18CF5078}"/>
    <dgm:cxn modelId="{AEAD3D8F-922F-40DB-9138-4F25D32F88DC}" srcId="{7902824E-6A13-4499-A42E-AC1F7493A965}" destId="{18B2CBB0-EBF5-4D32-8309-6B2499D08FBC}" srcOrd="1" destOrd="0" parTransId="{AE8B77A3-9789-4B1E-9A17-290BD234F203}" sibTransId="{CDBF8B7C-5A55-45BB-943D-76D7C4D381F8}"/>
    <dgm:cxn modelId="{FC752FE8-1237-4AB1-AB7D-8DCB12687917}" type="presOf" srcId="{7902824E-6A13-4499-A42E-AC1F7493A965}" destId="{E0FDFDB7-834A-441F-8E16-DC2B51AB559F}" srcOrd="0" destOrd="0" presId="urn:microsoft.com/office/officeart/2005/8/layout/vList2"/>
    <dgm:cxn modelId="{88C472F1-5A7D-4218-B3DE-6622FC937C8D}" type="presOf" srcId="{DB4D971E-1FA1-40AA-B3A6-280AAB40F924}" destId="{665FEAC2-1D6E-4339-9DAB-991040F4B728}" srcOrd="0" destOrd="5" presId="urn:microsoft.com/office/officeart/2005/8/layout/vList2"/>
    <dgm:cxn modelId="{C4DC512D-70A6-4D35-B816-ED4B93746D13}" type="presOf" srcId="{8C1AADE2-8C23-44A8-94F4-80CEEDB7ECFA}" destId="{DF505701-CD5A-4892-AB8C-E474214D59E7}" srcOrd="0" destOrd="0" presId="urn:microsoft.com/office/officeart/2005/8/layout/vList2"/>
    <dgm:cxn modelId="{FF678AC6-3066-46DC-96F0-59C1AE7E67C6}" type="presOf" srcId="{18B2CBB0-EBF5-4D32-8309-6B2499D08FBC}" destId="{4B594799-8A66-45F0-9417-A0CB1DC30635}" srcOrd="0" destOrd="1" presId="urn:microsoft.com/office/officeart/2005/8/layout/vList2"/>
    <dgm:cxn modelId="{51AC130C-F50F-4596-A714-64B741564DDB}" srcId="{7902824E-6A13-4499-A42E-AC1F7493A965}" destId="{0BD8F500-71DF-4022-B3FF-FC13A9D16A6D}" srcOrd="0" destOrd="0" parTransId="{3D532C0D-263A-4481-8887-8B0236EE42B6}" sibTransId="{17967357-DD95-46F8-AD16-F07D6A5920D8}"/>
    <dgm:cxn modelId="{BE33E499-B8C3-477F-8965-81171C269547}" srcId="{8C1AADE2-8C23-44A8-94F4-80CEEDB7ECFA}" destId="{13B99E6A-4C0F-4D3F-9849-53052D02EB1C}" srcOrd="3" destOrd="0" parTransId="{85BF17A1-D498-4A8F-BB67-7E09BD578B06}" sibTransId="{4E6E9E2E-F2D3-4EB6-ACEA-9B3567364A89}"/>
    <dgm:cxn modelId="{D4F01D50-B7AE-489C-9004-9925D97156C4}" srcId="{8C1AADE2-8C23-44A8-94F4-80CEEDB7ECFA}" destId="{4A921ECA-E2E9-45F6-9CDF-3B282D3487A1}" srcOrd="1" destOrd="0" parTransId="{231DCCB9-8463-43EB-B325-AF308AA21EF3}" sibTransId="{72B53AED-21A5-42B5-B283-A34DB5D6740D}"/>
    <dgm:cxn modelId="{BBE86BC6-470E-47F7-A8C8-BCAAF3F0526E}" type="presOf" srcId="{4A921ECA-E2E9-45F6-9CDF-3B282D3487A1}" destId="{665FEAC2-1D6E-4339-9DAB-991040F4B728}" srcOrd="0" destOrd="1" presId="urn:microsoft.com/office/officeart/2005/8/layout/vList2"/>
    <dgm:cxn modelId="{F93146EE-DF53-499D-A689-565D62F4D77B}" srcId="{8C1AADE2-8C23-44A8-94F4-80CEEDB7ECFA}" destId="{64606D97-C318-4824-8DD6-FB82555C0F24}" srcOrd="4" destOrd="0" parTransId="{0389D334-0946-4591-91A9-9389EAD56332}" sibTransId="{43C399FD-C523-4971-90FB-588CDFC98AF6}"/>
    <dgm:cxn modelId="{AFA61296-5970-4DAC-A3E6-6359EBFE20AF}" type="presOf" srcId="{C0E349BD-BD17-43D8-934E-EE64EA4138CA}" destId="{4B594799-8A66-45F0-9417-A0CB1DC30635}" srcOrd="0" destOrd="2" presId="urn:microsoft.com/office/officeart/2005/8/layout/vList2"/>
    <dgm:cxn modelId="{7A27D498-69F8-49EA-9FCE-B0C11A971851}" srcId="{7902824E-6A13-4499-A42E-AC1F7493A965}" destId="{7673F002-5844-4B35-916E-7D9B43C2EBB6}" srcOrd="4" destOrd="0" parTransId="{8E557922-41F1-49CC-B001-C71E32A27160}" sibTransId="{E4E1700C-C27F-485F-B14A-7B754FB47A4D}"/>
    <dgm:cxn modelId="{77976799-A059-4011-AF40-5B9C6461B4B6}" srcId="{53983E6A-EEF8-4AEB-8B04-61AF56C2F735}" destId="{7902824E-6A13-4499-A42E-AC1F7493A965}" srcOrd="0" destOrd="0" parTransId="{3F37EB76-039C-4216-A82D-EBA902FBB48A}" sibTransId="{16E41609-ABC9-42AF-B976-1AD626594C51}"/>
    <dgm:cxn modelId="{1816D4AB-8BD8-4251-9310-FED661EFEAF6}" type="presOf" srcId="{7673F002-5844-4B35-916E-7D9B43C2EBB6}" destId="{4B594799-8A66-45F0-9417-A0CB1DC30635}" srcOrd="0" destOrd="4" presId="urn:microsoft.com/office/officeart/2005/8/layout/vList2"/>
    <dgm:cxn modelId="{695A7D74-F0D5-42A9-AC9F-D087D7501AD9}" srcId="{7902824E-6A13-4499-A42E-AC1F7493A965}" destId="{C0E349BD-BD17-43D8-934E-EE64EA4138CA}" srcOrd="2" destOrd="0" parTransId="{974A4D74-A034-4442-82B9-94A621188486}" sibTransId="{9A7D4F6E-7747-4F15-841A-229E6595E272}"/>
    <dgm:cxn modelId="{EA8D8EA1-9C58-4DBA-B7E4-4EDE44799AE8}" type="presOf" srcId="{0BD8F500-71DF-4022-B3FF-FC13A9D16A6D}" destId="{4B594799-8A66-45F0-9417-A0CB1DC30635}" srcOrd="0" destOrd="0" presId="urn:microsoft.com/office/officeart/2005/8/layout/vList2"/>
    <dgm:cxn modelId="{FE2A6246-0896-415F-B6B2-C3650F955D6C}" srcId="{53983E6A-EEF8-4AEB-8B04-61AF56C2F735}" destId="{8C1AADE2-8C23-44A8-94F4-80CEEDB7ECFA}" srcOrd="1" destOrd="0" parTransId="{FBBB1190-6EA0-45F3-A406-4CBD3EA0704B}" sibTransId="{4BD01B4F-0892-4790-8C77-8A3F51389490}"/>
    <dgm:cxn modelId="{18657F1E-D28A-4C91-A6D7-08B7DCA48447}" type="presOf" srcId="{13B99E6A-4C0F-4D3F-9849-53052D02EB1C}" destId="{665FEAC2-1D6E-4339-9DAB-991040F4B728}" srcOrd="0" destOrd="3" presId="urn:microsoft.com/office/officeart/2005/8/layout/vList2"/>
    <dgm:cxn modelId="{A8AEA71A-8BE3-4401-B0EE-4E9524462CFC}" srcId="{8C1AADE2-8C23-44A8-94F4-80CEEDB7ECFA}" destId="{DB4D971E-1FA1-40AA-B3A6-280AAB40F924}" srcOrd="5" destOrd="0" parTransId="{5CFA01C8-5341-47A5-926C-1E45A5065574}" sibTransId="{B31CA3A2-AE90-4874-8756-E7FD29279080}"/>
    <dgm:cxn modelId="{73E5DBDB-6AC6-47E6-B93B-10747EC6242B}" type="presOf" srcId="{53983E6A-EEF8-4AEB-8B04-61AF56C2F735}" destId="{B1785DC4-DE05-477A-88C6-9E43C2DC3DC7}" srcOrd="0" destOrd="0" presId="urn:microsoft.com/office/officeart/2005/8/layout/vList2"/>
    <dgm:cxn modelId="{731D6003-C7E6-43F7-8748-F3884AF25291}" type="presOf" srcId="{49F5FAB2-EA4F-47BF-936B-27EADA693093}" destId="{665FEAC2-1D6E-4339-9DAB-991040F4B728}" srcOrd="0" destOrd="0" presId="urn:microsoft.com/office/officeart/2005/8/layout/vList2"/>
    <dgm:cxn modelId="{43CAD266-CA0A-41EC-A8C2-15560B268B1D}" srcId="{8C1AADE2-8C23-44A8-94F4-80CEEDB7ECFA}" destId="{65337919-7880-4039-BE94-FBD74E0AF440}" srcOrd="2" destOrd="0" parTransId="{E911B8DE-1DC7-4E10-9CFF-90B4CD90D10D}" sibTransId="{AD329370-6C45-4B49-8DC0-BBAC0F1744C3}"/>
    <dgm:cxn modelId="{3A141B5B-7665-4ED6-A71A-15C3B7CA7840}" srcId="{7902824E-6A13-4499-A42E-AC1F7493A965}" destId="{EB0B996A-2B02-4BB1-8474-850A8CE5E4C3}" srcOrd="3" destOrd="0" parTransId="{A3FAD55C-7658-49D8-A5FA-E691F9B293FC}" sibTransId="{C36782B0-3A06-42E0-903E-4FF5C0B89CAB}"/>
    <dgm:cxn modelId="{356E0F98-3870-495A-BBAD-4DF5867DA76D}" type="presParOf" srcId="{B1785DC4-DE05-477A-88C6-9E43C2DC3DC7}" destId="{E0FDFDB7-834A-441F-8E16-DC2B51AB559F}" srcOrd="0" destOrd="0" presId="urn:microsoft.com/office/officeart/2005/8/layout/vList2"/>
    <dgm:cxn modelId="{79E0336F-A254-4CE1-B860-2F4C15BDDDB4}" type="presParOf" srcId="{B1785DC4-DE05-477A-88C6-9E43C2DC3DC7}" destId="{4B594799-8A66-45F0-9417-A0CB1DC30635}" srcOrd="1" destOrd="0" presId="urn:microsoft.com/office/officeart/2005/8/layout/vList2"/>
    <dgm:cxn modelId="{6B503437-22C9-4939-9D86-1CB6DF6E154A}" type="presParOf" srcId="{B1785DC4-DE05-477A-88C6-9E43C2DC3DC7}" destId="{DF505701-CD5A-4892-AB8C-E474214D59E7}" srcOrd="2" destOrd="0" presId="urn:microsoft.com/office/officeart/2005/8/layout/vList2"/>
    <dgm:cxn modelId="{D212B7C5-8FCC-4AB8-ABC5-0A217B5BF908}" type="presParOf" srcId="{B1785DC4-DE05-477A-88C6-9E43C2DC3DC7}" destId="{665FEAC2-1D6E-4339-9DAB-991040F4B72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3D3D0-066A-4827-98D5-32521A294B52}"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4DB105EB-4682-428D-B1FC-FCE140E0EC9C}">
      <dgm:prSet phldrT="[Text]"/>
      <dgm:spPr/>
      <dgm:t>
        <a:bodyPr/>
        <a:lstStyle/>
        <a:p>
          <a:r>
            <a:rPr lang="en-US" dirty="0" smtClean="0"/>
            <a:t>Vulnerability </a:t>
          </a:r>
          <a:r>
            <a:rPr lang="en-US" dirty="0" err="1" smtClean="0"/>
            <a:t>Assesments</a:t>
          </a:r>
          <a:r>
            <a:rPr lang="en-US" dirty="0" smtClean="0"/>
            <a:t> and Penetration Testing Work flow</a:t>
          </a:r>
          <a:endParaRPr lang="en-US" dirty="0"/>
        </a:p>
      </dgm:t>
    </dgm:pt>
    <dgm:pt modelId="{185CC82C-BB3A-4AC5-B01A-A5F66CF9924D}" type="parTrans" cxnId="{489604EC-7089-45C1-B55D-A5D9A4E88C3A}">
      <dgm:prSet/>
      <dgm:spPr/>
      <dgm:t>
        <a:bodyPr/>
        <a:lstStyle/>
        <a:p>
          <a:endParaRPr lang="en-US"/>
        </a:p>
      </dgm:t>
    </dgm:pt>
    <dgm:pt modelId="{C1CC58D4-9560-4558-BC3E-76C0468228BC}" type="sibTrans" cxnId="{489604EC-7089-45C1-B55D-A5D9A4E88C3A}">
      <dgm:prSet/>
      <dgm:spPr/>
      <dgm:t>
        <a:bodyPr/>
        <a:lstStyle/>
        <a:p>
          <a:endParaRPr lang="en-US"/>
        </a:p>
      </dgm:t>
    </dgm:pt>
    <dgm:pt modelId="{AFEC523F-9ADC-468F-993E-8E7A673FEB3E}">
      <dgm:prSet phldrT="[Text]" custT="1"/>
      <dgm:spPr/>
      <dgm:t>
        <a:bodyPr/>
        <a:lstStyle/>
        <a:p>
          <a:r>
            <a:rPr lang="en-US" sz="1800" dirty="0" smtClean="0"/>
            <a:t>1. </a:t>
          </a:r>
          <a:r>
            <a:rPr lang="en-US" sz="1800" dirty="0" err="1" smtClean="0"/>
            <a:t>Cakupan</a:t>
          </a:r>
          <a:endParaRPr lang="en-US" sz="1800" dirty="0"/>
        </a:p>
      </dgm:t>
    </dgm:pt>
    <dgm:pt modelId="{51D37624-7A49-4F5E-9216-E65A083B9B67}" type="parTrans" cxnId="{AD3FFB05-7AA1-4717-B6A1-17AB921A0195}">
      <dgm:prSet/>
      <dgm:spPr/>
      <dgm:t>
        <a:bodyPr/>
        <a:lstStyle/>
        <a:p>
          <a:endParaRPr lang="en-US"/>
        </a:p>
      </dgm:t>
    </dgm:pt>
    <dgm:pt modelId="{079601BC-EB17-4A5A-998F-4E1EDA474784}" type="sibTrans" cxnId="{AD3FFB05-7AA1-4717-B6A1-17AB921A0195}">
      <dgm:prSet/>
      <dgm:spPr/>
      <dgm:t>
        <a:bodyPr/>
        <a:lstStyle/>
        <a:p>
          <a:endParaRPr lang="en-US"/>
        </a:p>
      </dgm:t>
    </dgm:pt>
    <dgm:pt modelId="{39B9228A-19D4-4B8C-BBDA-C4486F77CB83}">
      <dgm:prSet phldrT="[Text]" custT="1"/>
      <dgm:spPr/>
      <dgm:t>
        <a:bodyPr/>
        <a:lstStyle/>
        <a:p>
          <a:r>
            <a:rPr lang="en-US" sz="1200" dirty="0" smtClean="0"/>
            <a:t>4. </a:t>
          </a:r>
          <a:r>
            <a:rPr lang="en-US" sz="1200" dirty="0" err="1" smtClean="0"/>
            <a:t>Analisa</a:t>
          </a:r>
          <a:r>
            <a:rPr lang="en-US" sz="1200" dirty="0" smtClean="0"/>
            <a:t> </a:t>
          </a:r>
          <a:r>
            <a:rPr lang="en-US" sz="1200" dirty="0" err="1" smtClean="0"/>
            <a:t>Informasi</a:t>
          </a:r>
          <a:r>
            <a:rPr lang="en-US" sz="1200" dirty="0" smtClean="0"/>
            <a:t> </a:t>
          </a:r>
          <a:r>
            <a:rPr lang="en-US" sz="1200" dirty="0" err="1" smtClean="0"/>
            <a:t>dan</a:t>
          </a:r>
          <a:r>
            <a:rPr lang="en-US" sz="1200" dirty="0" smtClean="0"/>
            <a:t> </a:t>
          </a:r>
          <a:r>
            <a:rPr lang="en-US" sz="1200" dirty="0" err="1" smtClean="0"/>
            <a:t>Perencanaan</a:t>
          </a:r>
          <a:endParaRPr lang="en-US" sz="1200" dirty="0"/>
        </a:p>
      </dgm:t>
    </dgm:pt>
    <dgm:pt modelId="{55B85540-EFF3-465B-94F2-5BD524CEDB33}" type="parTrans" cxnId="{06B98E3E-6989-450E-8959-308B2B42D0A4}">
      <dgm:prSet/>
      <dgm:spPr/>
      <dgm:t>
        <a:bodyPr/>
        <a:lstStyle/>
        <a:p>
          <a:endParaRPr lang="en-US"/>
        </a:p>
      </dgm:t>
    </dgm:pt>
    <dgm:pt modelId="{DFE9D031-7BB6-424F-B671-B63468AD9A05}" type="sibTrans" cxnId="{06B98E3E-6989-450E-8959-308B2B42D0A4}">
      <dgm:prSet/>
      <dgm:spPr/>
      <dgm:t>
        <a:bodyPr/>
        <a:lstStyle/>
        <a:p>
          <a:endParaRPr lang="en-US"/>
        </a:p>
      </dgm:t>
    </dgm:pt>
    <dgm:pt modelId="{08C414A0-A7E7-4F47-9AF4-25D41211BD4B}">
      <dgm:prSet phldrT="[Text]" custT="1"/>
      <dgm:spPr/>
      <dgm:t>
        <a:bodyPr/>
        <a:lstStyle/>
        <a:p>
          <a:r>
            <a:rPr lang="en-US" sz="2000" dirty="0" smtClean="0"/>
            <a:t>3. </a:t>
          </a:r>
          <a:r>
            <a:rPr lang="en-US" sz="2000" dirty="0" err="1" smtClean="0"/>
            <a:t>Deteksi</a:t>
          </a:r>
          <a:r>
            <a:rPr lang="en-US" sz="2000" dirty="0" smtClean="0"/>
            <a:t> </a:t>
          </a:r>
          <a:r>
            <a:rPr lang="en-US" sz="2000" dirty="0" err="1" smtClean="0"/>
            <a:t>Kerentanan</a:t>
          </a:r>
          <a:endParaRPr lang="en-US" sz="2000" dirty="0"/>
        </a:p>
      </dgm:t>
    </dgm:pt>
    <dgm:pt modelId="{D6650BD5-514C-408D-AF61-D1DC4021644A}" type="parTrans" cxnId="{40101954-062A-4A4F-8083-CD88DF7DB28F}">
      <dgm:prSet/>
      <dgm:spPr/>
      <dgm:t>
        <a:bodyPr/>
        <a:lstStyle/>
        <a:p>
          <a:endParaRPr lang="en-US"/>
        </a:p>
      </dgm:t>
    </dgm:pt>
    <dgm:pt modelId="{085E9B73-D57A-4872-ADC1-F3D0BEF3EF44}" type="sibTrans" cxnId="{40101954-062A-4A4F-8083-CD88DF7DB28F}">
      <dgm:prSet/>
      <dgm:spPr/>
      <dgm:t>
        <a:bodyPr/>
        <a:lstStyle/>
        <a:p>
          <a:endParaRPr lang="en-US"/>
        </a:p>
      </dgm:t>
    </dgm:pt>
    <dgm:pt modelId="{EC9529BB-FEFB-45D7-8269-D736D535812C}">
      <dgm:prSet phldrT="[Text]" custT="1"/>
      <dgm:spPr/>
      <dgm:t>
        <a:bodyPr/>
        <a:lstStyle/>
        <a:p>
          <a:r>
            <a:rPr lang="en-US" sz="1800" dirty="0" smtClean="0"/>
            <a:t>2. </a:t>
          </a:r>
          <a:r>
            <a:rPr lang="en-US" sz="1800" dirty="0" err="1" smtClean="0"/>
            <a:t>Mengumpulkan</a:t>
          </a:r>
          <a:r>
            <a:rPr lang="en-US" sz="1800" dirty="0" smtClean="0"/>
            <a:t> </a:t>
          </a:r>
          <a:r>
            <a:rPr lang="en-US" sz="1800" dirty="0" err="1" smtClean="0"/>
            <a:t>Informasi</a:t>
          </a:r>
          <a:endParaRPr lang="en-US" sz="1800" dirty="0"/>
        </a:p>
      </dgm:t>
    </dgm:pt>
    <dgm:pt modelId="{2CF6C589-13DF-4E1A-87D5-2D6CF386090A}" type="parTrans" cxnId="{D7806E8B-B553-4F7D-AF0F-9233251BC113}">
      <dgm:prSet/>
      <dgm:spPr/>
      <dgm:t>
        <a:bodyPr/>
        <a:lstStyle/>
        <a:p>
          <a:endParaRPr lang="en-US"/>
        </a:p>
      </dgm:t>
    </dgm:pt>
    <dgm:pt modelId="{FC8DB48B-8109-4DB3-9AFC-EA0A37FB32F3}" type="sibTrans" cxnId="{D7806E8B-B553-4F7D-AF0F-9233251BC113}">
      <dgm:prSet/>
      <dgm:spPr/>
      <dgm:t>
        <a:bodyPr/>
        <a:lstStyle/>
        <a:p>
          <a:endParaRPr lang="en-US"/>
        </a:p>
      </dgm:t>
    </dgm:pt>
    <dgm:pt modelId="{137AA723-CDC7-44C4-A8D5-B083E1595FEC}">
      <dgm:prSet/>
      <dgm:spPr/>
      <dgm:t>
        <a:bodyPr/>
        <a:lstStyle/>
        <a:p>
          <a:r>
            <a:rPr lang="en-US" dirty="0" smtClean="0"/>
            <a:t>6.Hasil </a:t>
          </a:r>
          <a:r>
            <a:rPr lang="en-US" dirty="0" err="1" smtClean="0"/>
            <a:t>Analisa</a:t>
          </a:r>
          <a:endParaRPr lang="en-US" dirty="0"/>
        </a:p>
      </dgm:t>
    </dgm:pt>
    <dgm:pt modelId="{E181E6ED-2F44-4388-802A-601DDB15A65D}" type="parTrans" cxnId="{9F768CD8-EF22-4933-AF98-9CF8E94C7D3B}">
      <dgm:prSet/>
      <dgm:spPr/>
      <dgm:t>
        <a:bodyPr/>
        <a:lstStyle/>
        <a:p>
          <a:endParaRPr lang="en-US"/>
        </a:p>
      </dgm:t>
    </dgm:pt>
    <dgm:pt modelId="{2722756E-4300-4B20-91C4-4CE56A1049BD}" type="sibTrans" cxnId="{9F768CD8-EF22-4933-AF98-9CF8E94C7D3B}">
      <dgm:prSet/>
      <dgm:spPr/>
      <dgm:t>
        <a:bodyPr/>
        <a:lstStyle/>
        <a:p>
          <a:endParaRPr lang="en-US"/>
        </a:p>
      </dgm:t>
    </dgm:pt>
    <dgm:pt modelId="{CE06565F-9F5D-42F9-89C8-6189AFAFBEC7}">
      <dgm:prSet custT="1"/>
      <dgm:spPr/>
      <dgm:t>
        <a:bodyPr/>
        <a:lstStyle/>
        <a:p>
          <a:r>
            <a:rPr lang="en-US" sz="1200" dirty="0" smtClean="0"/>
            <a:t>5. </a:t>
          </a:r>
          <a:r>
            <a:rPr lang="en-US" sz="1200" dirty="0" err="1" smtClean="0"/>
            <a:t>Eskalasi</a:t>
          </a:r>
          <a:r>
            <a:rPr lang="en-US" sz="1200" dirty="0" smtClean="0"/>
            <a:t> </a:t>
          </a:r>
          <a:r>
            <a:rPr lang="en-US" sz="1200" dirty="0" err="1" smtClean="0"/>
            <a:t>Hak</a:t>
          </a:r>
          <a:r>
            <a:rPr lang="en-US" sz="1200" dirty="0" smtClean="0"/>
            <a:t> </a:t>
          </a:r>
          <a:r>
            <a:rPr lang="en-US" sz="1200" dirty="0" err="1" smtClean="0"/>
            <a:t>Penggunaan</a:t>
          </a:r>
          <a:endParaRPr lang="en-US" sz="1200" dirty="0"/>
        </a:p>
      </dgm:t>
    </dgm:pt>
    <dgm:pt modelId="{AA4BB70D-85CA-4B9B-9E46-CD9D56016661}" type="parTrans" cxnId="{7A070418-B76D-421C-B193-46D09F1EC17D}">
      <dgm:prSet/>
      <dgm:spPr/>
      <dgm:t>
        <a:bodyPr/>
        <a:lstStyle/>
        <a:p>
          <a:endParaRPr lang="en-US"/>
        </a:p>
      </dgm:t>
    </dgm:pt>
    <dgm:pt modelId="{20A3B3FF-C657-4F86-89B7-8FC00D29E02F}" type="sibTrans" cxnId="{7A070418-B76D-421C-B193-46D09F1EC17D}">
      <dgm:prSet/>
      <dgm:spPr/>
      <dgm:t>
        <a:bodyPr/>
        <a:lstStyle/>
        <a:p>
          <a:endParaRPr lang="en-US"/>
        </a:p>
      </dgm:t>
    </dgm:pt>
    <dgm:pt modelId="{7BF75081-58F7-4F26-A428-18DDB7B318D3}">
      <dgm:prSet custT="1"/>
      <dgm:spPr/>
      <dgm:t>
        <a:bodyPr/>
        <a:lstStyle/>
        <a:p>
          <a:r>
            <a:rPr lang="en-US" sz="2000" dirty="0" smtClean="0"/>
            <a:t>7. </a:t>
          </a:r>
          <a:r>
            <a:rPr lang="en-US" sz="2000" dirty="0" err="1" smtClean="0"/>
            <a:t>Laporan</a:t>
          </a:r>
          <a:endParaRPr lang="en-US" sz="2000" dirty="0"/>
        </a:p>
      </dgm:t>
    </dgm:pt>
    <dgm:pt modelId="{89EC8AB3-4F85-4F7C-8DCA-06D1E57C0BAB}" type="parTrans" cxnId="{ACEA4C28-2FCA-49C5-BCAC-147641082FD9}">
      <dgm:prSet/>
      <dgm:spPr/>
      <dgm:t>
        <a:bodyPr/>
        <a:lstStyle/>
        <a:p>
          <a:endParaRPr lang="en-US"/>
        </a:p>
      </dgm:t>
    </dgm:pt>
    <dgm:pt modelId="{755BA85D-B466-410F-BFA9-41834DD31A4F}" type="sibTrans" cxnId="{ACEA4C28-2FCA-49C5-BCAC-147641082FD9}">
      <dgm:prSet/>
      <dgm:spPr/>
      <dgm:t>
        <a:bodyPr/>
        <a:lstStyle/>
        <a:p>
          <a:endParaRPr lang="en-US"/>
        </a:p>
      </dgm:t>
    </dgm:pt>
    <dgm:pt modelId="{40CFCDFA-AD79-46C4-A9B2-C9F9FF8DCF98}">
      <dgm:prSet custT="1"/>
      <dgm:spPr/>
      <dgm:t>
        <a:bodyPr/>
        <a:lstStyle/>
        <a:p>
          <a:r>
            <a:rPr lang="en-US" sz="2000" dirty="0" smtClean="0"/>
            <a:t>8. </a:t>
          </a:r>
          <a:r>
            <a:rPr lang="en-US" sz="2000" dirty="0" err="1" smtClean="0"/>
            <a:t>Pembersihan</a:t>
          </a:r>
          <a:endParaRPr lang="en-US" sz="2000" dirty="0"/>
        </a:p>
      </dgm:t>
    </dgm:pt>
    <dgm:pt modelId="{6C894E3F-C570-4F99-8261-14906022CFCE}" type="parTrans" cxnId="{1A897028-7DB5-4B5F-91D0-4F3FDA644917}">
      <dgm:prSet/>
      <dgm:spPr/>
      <dgm:t>
        <a:bodyPr/>
        <a:lstStyle/>
        <a:p>
          <a:endParaRPr lang="en-US"/>
        </a:p>
      </dgm:t>
    </dgm:pt>
    <dgm:pt modelId="{02DC82F1-DE4A-42F1-B5C0-E7A596762DE9}" type="sibTrans" cxnId="{1A897028-7DB5-4B5F-91D0-4F3FDA644917}">
      <dgm:prSet/>
      <dgm:spPr/>
      <dgm:t>
        <a:bodyPr/>
        <a:lstStyle/>
        <a:p>
          <a:endParaRPr lang="en-US"/>
        </a:p>
      </dgm:t>
    </dgm:pt>
    <dgm:pt modelId="{290BEE4A-2611-4782-8C44-9FD6137F5257}" type="pres">
      <dgm:prSet presAssocID="{7D63D3D0-066A-4827-98D5-32521A294B52}" presName="cycle" presStyleCnt="0">
        <dgm:presLayoutVars>
          <dgm:chMax val="1"/>
          <dgm:dir/>
          <dgm:animLvl val="ctr"/>
          <dgm:resizeHandles val="exact"/>
        </dgm:presLayoutVars>
      </dgm:prSet>
      <dgm:spPr/>
      <dgm:t>
        <a:bodyPr/>
        <a:lstStyle/>
        <a:p>
          <a:endParaRPr lang="en-US"/>
        </a:p>
      </dgm:t>
    </dgm:pt>
    <dgm:pt modelId="{92334F4F-8544-4AAE-A324-7D741BBD5EAA}" type="pres">
      <dgm:prSet presAssocID="{4DB105EB-4682-428D-B1FC-FCE140E0EC9C}" presName="centerShape" presStyleLbl="node0" presStyleIdx="0" presStyleCnt="1" custScaleX="154260" custScaleY="151886"/>
      <dgm:spPr/>
      <dgm:t>
        <a:bodyPr/>
        <a:lstStyle/>
        <a:p>
          <a:endParaRPr lang="en-US"/>
        </a:p>
      </dgm:t>
    </dgm:pt>
    <dgm:pt modelId="{B91D086F-C0FD-485B-8DE4-A64D11E27E9D}" type="pres">
      <dgm:prSet presAssocID="{51D37624-7A49-4F5E-9216-E65A083B9B67}" presName="Name9" presStyleLbl="parChTrans1D2" presStyleIdx="0" presStyleCnt="8"/>
      <dgm:spPr/>
      <dgm:t>
        <a:bodyPr/>
        <a:lstStyle/>
        <a:p>
          <a:endParaRPr lang="en-US"/>
        </a:p>
      </dgm:t>
    </dgm:pt>
    <dgm:pt modelId="{8720F3EE-1E11-4831-85DA-4C7CC5869028}" type="pres">
      <dgm:prSet presAssocID="{51D37624-7A49-4F5E-9216-E65A083B9B67}" presName="connTx" presStyleLbl="parChTrans1D2" presStyleIdx="0" presStyleCnt="8"/>
      <dgm:spPr/>
      <dgm:t>
        <a:bodyPr/>
        <a:lstStyle/>
        <a:p>
          <a:endParaRPr lang="en-US"/>
        </a:p>
      </dgm:t>
    </dgm:pt>
    <dgm:pt modelId="{CBFFB35C-3E71-4FAD-8D18-8FC53347AE5D}" type="pres">
      <dgm:prSet presAssocID="{AFEC523F-9ADC-468F-993E-8E7A673FEB3E}" presName="node" presStyleLbl="node1" presStyleIdx="0" presStyleCnt="8">
        <dgm:presLayoutVars>
          <dgm:bulletEnabled val="1"/>
        </dgm:presLayoutVars>
      </dgm:prSet>
      <dgm:spPr/>
      <dgm:t>
        <a:bodyPr/>
        <a:lstStyle/>
        <a:p>
          <a:endParaRPr lang="en-US"/>
        </a:p>
      </dgm:t>
    </dgm:pt>
    <dgm:pt modelId="{3767859C-A3CF-4A46-9989-9E76F46EAE33}" type="pres">
      <dgm:prSet presAssocID="{6C894E3F-C570-4F99-8261-14906022CFCE}" presName="Name9" presStyleLbl="parChTrans1D2" presStyleIdx="1" presStyleCnt="8"/>
      <dgm:spPr/>
      <dgm:t>
        <a:bodyPr/>
        <a:lstStyle/>
        <a:p>
          <a:endParaRPr lang="en-US"/>
        </a:p>
      </dgm:t>
    </dgm:pt>
    <dgm:pt modelId="{A6D834D7-D690-450A-AAA1-027A282C0C59}" type="pres">
      <dgm:prSet presAssocID="{6C894E3F-C570-4F99-8261-14906022CFCE}" presName="connTx" presStyleLbl="parChTrans1D2" presStyleIdx="1" presStyleCnt="8"/>
      <dgm:spPr/>
      <dgm:t>
        <a:bodyPr/>
        <a:lstStyle/>
        <a:p>
          <a:endParaRPr lang="en-US"/>
        </a:p>
      </dgm:t>
    </dgm:pt>
    <dgm:pt modelId="{338F3BD2-5DCF-4B44-B32E-40421C4F9507}" type="pres">
      <dgm:prSet presAssocID="{40CFCDFA-AD79-46C4-A9B2-C9F9FF8DCF98}" presName="node" presStyleLbl="node1" presStyleIdx="1" presStyleCnt="8">
        <dgm:presLayoutVars>
          <dgm:bulletEnabled val="1"/>
        </dgm:presLayoutVars>
      </dgm:prSet>
      <dgm:spPr/>
      <dgm:t>
        <a:bodyPr/>
        <a:lstStyle/>
        <a:p>
          <a:endParaRPr lang="en-US"/>
        </a:p>
      </dgm:t>
    </dgm:pt>
    <dgm:pt modelId="{A440DDA9-95A2-4D8F-B16A-A08AFBC54A92}" type="pres">
      <dgm:prSet presAssocID="{89EC8AB3-4F85-4F7C-8DCA-06D1E57C0BAB}" presName="Name9" presStyleLbl="parChTrans1D2" presStyleIdx="2" presStyleCnt="8"/>
      <dgm:spPr/>
      <dgm:t>
        <a:bodyPr/>
        <a:lstStyle/>
        <a:p>
          <a:endParaRPr lang="en-US"/>
        </a:p>
      </dgm:t>
    </dgm:pt>
    <dgm:pt modelId="{47DBA60C-DC99-4844-9498-D5838366CEA6}" type="pres">
      <dgm:prSet presAssocID="{89EC8AB3-4F85-4F7C-8DCA-06D1E57C0BAB}" presName="connTx" presStyleLbl="parChTrans1D2" presStyleIdx="2" presStyleCnt="8"/>
      <dgm:spPr/>
      <dgm:t>
        <a:bodyPr/>
        <a:lstStyle/>
        <a:p>
          <a:endParaRPr lang="en-US"/>
        </a:p>
      </dgm:t>
    </dgm:pt>
    <dgm:pt modelId="{E040617C-9F00-4C5B-AC0F-85B7E1AE8DBA}" type="pres">
      <dgm:prSet presAssocID="{7BF75081-58F7-4F26-A428-18DDB7B318D3}" presName="node" presStyleLbl="node1" presStyleIdx="2" presStyleCnt="8">
        <dgm:presLayoutVars>
          <dgm:bulletEnabled val="1"/>
        </dgm:presLayoutVars>
      </dgm:prSet>
      <dgm:spPr/>
      <dgm:t>
        <a:bodyPr/>
        <a:lstStyle/>
        <a:p>
          <a:endParaRPr lang="en-US"/>
        </a:p>
      </dgm:t>
    </dgm:pt>
    <dgm:pt modelId="{ED12F058-24F5-4A61-9920-65C6D7FA5A35}" type="pres">
      <dgm:prSet presAssocID="{E181E6ED-2F44-4388-802A-601DDB15A65D}" presName="Name9" presStyleLbl="parChTrans1D2" presStyleIdx="3" presStyleCnt="8"/>
      <dgm:spPr/>
      <dgm:t>
        <a:bodyPr/>
        <a:lstStyle/>
        <a:p>
          <a:endParaRPr lang="en-US"/>
        </a:p>
      </dgm:t>
    </dgm:pt>
    <dgm:pt modelId="{A6E438C5-6387-437B-9266-690A369B4F26}" type="pres">
      <dgm:prSet presAssocID="{E181E6ED-2F44-4388-802A-601DDB15A65D}" presName="connTx" presStyleLbl="parChTrans1D2" presStyleIdx="3" presStyleCnt="8"/>
      <dgm:spPr/>
      <dgm:t>
        <a:bodyPr/>
        <a:lstStyle/>
        <a:p>
          <a:endParaRPr lang="en-US"/>
        </a:p>
      </dgm:t>
    </dgm:pt>
    <dgm:pt modelId="{91ED1744-A4AB-4470-B175-32258B4E9045}" type="pres">
      <dgm:prSet presAssocID="{137AA723-CDC7-44C4-A8D5-B083E1595FEC}" presName="node" presStyleLbl="node1" presStyleIdx="3" presStyleCnt="8">
        <dgm:presLayoutVars>
          <dgm:bulletEnabled val="1"/>
        </dgm:presLayoutVars>
      </dgm:prSet>
      <dgm:spPr/>
      <dgm:t>
        <a:bodyPr/>
        <a:lstStyle/>
        <a:p>
          <a:endParaRPr lang="en-US"/>
        </a:p>
      </dgm:t>
    </dgm:pt>
    <dgm:pt modelId="{AF7835D1-BA00-4C59-A266-A78F2D9CEE3A}" type="pres">
      <dgm:prSet presAssocID="{AA4BB70D-85CA-4B9B-9E46-CD9D56016661}" presName="Name9" presStyleLbl="parChTrans1D2" presStyleIdx="4" presStyleCnt="8"/>
      <dgm:spPr/>
      <dgm:t>
        <a:bodyPr/>
        <a:lstStyle/>
        <a:p>
          <a:endParaRPr lang="en-US"/>
        </a:p>
      </dgm:t>
    </dgm:pt>
    <dgm:pt modelId="{71DB1DCA-0B42-4B26-B647-ECF73D29E706}" type="pres">
      <dgm:prSet presAssocID="{AA4BB70D-85CA-4B9B-9E46-CD9D56016661}" presName="connTx" presStyleLbl="parChTrans1D2" presStyleIdx="4" presStyleCnt="8"/>
      <dgm:spPr/>
      <dgm:t>
        <a:bodyPr/>
        <a:lstStyle/>
        <a:p>
          <a:endParaRPr lang="en-US"/>
        </a:p>
      </dgm:t>
    </dgm:pt>
    <dgm:pt modelId="{C86C5CC6-988B-49EF-887E-3100BB2E8389}" type="pres">
      <dgm:prSet presAssocID="{CE06565F-9F5D-42F9-89C8-6189AFAFBEC7}" presName="node" presStyleLbl="node1" presStyleIdx="4" presStyleCnt="8">
        <dgm:presLayoutVars>
          <dgm:bulletEnabled val="1"/>
        </dgm:presLayoutVars>
      </dgm:prSet>
      <dgm:spPr/>
      <dgm:t>
        <a:bodyPr/>
        <a:lstStyle/>
        <a:p>
          <a:endParaRPr lang="en-US"/>
        </a:p>
      </dgm:t>
    </dgm:pt>
    <dgm:pt modelId="{8E8456A8-19AA-433B-A1AC-9F6A39825FF9}" type="pres">
      <dgm:prSet presAssocID="{55B85540-EFF3-465B-94F2-5BD524CEDB33}" presName="Name9" presStyleLbl="parChTrans1D2" presStyleIdx="5" presStyleCnt="8"/>
      <dgm:spPr/>
      <dgm:t>
        <a:bodyPr/>
        <a:lstStyle/>
        <a:p>
          <a:endParaRPr lang="en-US"/>
        </a:p>
      </dgm:t>
    </dgm:pt>
    <dgm:pt modelId="{5D1E507E-3C84-4BE0-9F36-7A6D0C5BD361}" type="pres">
      <dgm:prSet presAssocID="{55B85540-EFF3-465B-94F2-5BD524CEDB33}" presName="connTx" presStyleLbl="parChTrans1D2" presStyleIdx="5" presStyleCnt="8"/>
      <dgm:spPr/>
      <dgm:t>
        <a:bodyPr/>
        <a:lstStyle/>
        <a:p>
          <a:endParaRPr lang="en-US"/>
        </a:p>
      </dgm:t>
    </dgm:pt>
    <dgm:pt modelId="{5A9576F5-D667-48D1-9A01-B3CEC299FF0B}" type="pres">
      <dgm:prSet presAssocID="{39B9228A-19D4-4B8C-BBDA-C4486F77CB83}" presName="node" presStyleLbl="node1" presStyleIdx="5" presStyleCnt="8">
        <dgm:presLayoutVars>
          <dgm:bulletEnabled val="1"/>
        </dgm:presLayoutVars>
      </dgm:prSet>
      <dgm:spPr/>
      <dgm:t>
        <a:bodyPr/>
        <a:lstStyle/>
        <a:p>
          <a:endParaRPr lang="en-US"/>
        </a:p>
      </dgm:t>
    </dgm:pt>
    <dgm:pt modelId="{301F2EA1-A5E0-40C1-9E8C-952A35F70926}" type="pres">
      <dgm:prSet presAssocID="{D6650BD5-514C-408D-AF61-D1DC4021644A}" presName="Name9" presStyleLbl="parChTrans1D2" presStyleIdx="6" presStyleCnt="8"/>
      <dgm:spPr/>
      <dgm:t>
        <a:bodyPr/>
        <a:lstStyle/>
        <a:p>
          <a:endParaRPr lang="en-US"/>
        </a:p>
      </dgm:t>
    </dgm:pt>
    <dgm:pt modelId="{05A29D23-4E8F-49DD-AC30-331809F70410}" type="pres">
      <dgm:prSet presAssocID="{D6650BD5-514C-408D-AF61-D1DC4021644A}" presName="connTx" presStyleLbl="parChTrans1D2" presStyleIdx="6" presStyleCnt="8"/>
      <dgm:spPr/>
      <dgm:t>
        <a:bodyPr/>
        <a:lstStyle/>
        <a:p>
          <a:endParaRPr lang="en-US"/>
        </a:p>
      </dgm:t>
    </dgm:pt>
    <dgm:pt modelId="{4B5ADC76-C0DF-404D-9B36-25184FA15661}" type="pres">
      <dgm:prSet presAssocID="{08C414A0-A7E7-4F47-9AF4-25D41211BD4B}" presName="node" presStyleLbl="node1" presStyleIdx="6" presStyleCnt="8">
        <dgm:presLayoutVars>
          <dgm:bulletEnabled val="1"/>
        </dgm:presLayoutVars>
      </dgm:prSet>
      <dgm:spPr/>
      <dgm:t>
        <a:bodyPr/>
        <a:lstStyle/>
        <a:p>
          <a:endParaRPr lang="en-US"/>
        </a:p>
      </dgm:t>
    </dgm:pt>
    <dgm:pt modelId="{B5EDC35B-EE4D-4A92-A88A-A7D91453F45D}" type="pres">
      <dgm:prSet presAssocID="{2CF6C589-13DF-4E1A-87D5-2D6CF386090A}" presName="Name9" presStyleLbl="parChTrans1D2" presStyleIdx="7" presStyleCnt="8"/>
      <dgm:spPr/>
      <dgm:t>
        <a:bodyPr/>
        <a:lstStyle/>
        <a:p>
          <a:endParaRPr lang="en-US"/>
        </a:p>
      </dgm:t>
    </dgm:pt>
    <dgm:pt modelId="{AA2B1330-F918-4DEE-A0BE-46E512C0C191}" type="pres">
      <dgm:prSet presAssocID="{2CF6C589-13DF-4E1A-87D5-2D6CF386090A}" presName="connTx" presStyleLbl="parChTrans1D2" presStyleIdx="7" presStyleCnt="8"/>
      <dgm:spPr/>
      <dgm:t>
        <a:bodyPr/>
        <a:lstStyle/>
        <a:p>
          <a:endParaRPr lang="en-US"/>
        </a:p>
      </dgm:t>
    </dgm:pt>
    <dgm:pt modelId="{0EF9B42C-AE0B-4EE5-BAF6-16053AC25076}" type="pres">
      <dgm:prSet presAssocID="{EC9529BB-FEFB-45D7-8269-D736D535812C}" presName="node" presStyleLbl="node1" presStyleIdx="7" presStyleCnt="8">
        <dgm:presLayoutVars>
          <dgm:bulletEnabled val="1"/>
        </dgm:presLayoutVars>
      </dgm:prSet>
      <dgm:spPr/>
      <dgm:t>
        <a:bodyPr/>
        <a:lstStyle/>
        <a:p>
          <a:endParaRPr lang="en-US"/>
        </a:p>
      </dgm:t>
    </dgm:pt>
  </dgm:ptLst>
  <dgm:cxnLst>
    <dgm:cxn modelId="{E3FFADD7-F748-485D-A384-D7BF41C8B3CE}" type="presOf" srcId="{7D63D3D0-066A-4827-98D5-32521A294B52}" destId="{290BEE4A-2611-4782-8C44-9FD6137F5257}" srcOrd="0" destOrd="0" presId="urn:microsoft.com/office/officeart/2005/8/layout/radial1"/>
    <dgm:cxn modelId="{B275B3E7-5CC6-4343-8E8A-61E0981FA810}" type="presOf" srcId="{51D37624-7A49-4F5E-9216-E65A083B9B67}" destId="{8720F3EE-1E11-4831-85DA-4C7CC5869028}" srcOrd="1" destOrd="0" presId="urn:microsoft.com/office/officeart/2005/8/layout/radial1"/>
    <dgm:cxn modelId="{AD3FFB05-7AA1-4717-B6A1-17AB921A0195}" srcId="{4DB105EB-4682-428D-B1FC-FCE140E0EC9C}" destId="{AFEC523F-9ADC-468F-993E-8E7A673FEB3E}" srcOrd="0" destOrd="0" parTransId="{51D37624-7A49-4F5E-9216-E65A083B9B67}" sibTransId="{079601BC-EB17-4A5A-998F-4E1EDA474784}"/>
    <dgm:cxn modelId="{C99F5ABE-60F1-43AF-8696-A2CFDA1F99A0}" type="presOf" srcId="{EC9529BB-FEFB-45D7-8269-D736D535812C}" destId="{0EF9B42C-AE0B-4EE5-BAF6-16053AC25076}" srcOrd="0" destOrd="0" presId="urn:microsoft.com/office/officeart/2005/8/layout/radial1"/>
    <dgm:cxn modelId="{B9D81F54-99DD-4443-A5BC-E8B628DA3331}" type="presOf" srcId="{E181E6ED-2F44-4388-802A-601DDB15A65D}" destId="{A6E438C5-6387-437B-9266-690A369B4F26}" srcOrd="1" destOrd="0" presId="urn:microsoft.com/office/officeart/2005/8/layout/radial1"/>
    <dgm:cxn modelId="{2A20A3CD-A07C-4C6C-A69F-DC9AA0D51AF2}" type="presOf" srcId="{E181E6ED-2F44-4388-802A-601DDB15A65D}" destId="{ED12F058-24F5-4A61-9920-65C6D7FA5A35}" srcOrd="0" destOrd="0" presId="urn:microsoft.com/office/officeart/2005/8/layout/radial1"/>
    <dgm:cxn modelId="{77EEDEB5-D467-4628-97BB-C15DE333904F}" type="presOf" srcId="{39B9228A-19D4-4B8C-BBDA-C4486F77CB83}" destId="{5A9576F5-D667-48D1-9A01-B3CEC299FF0B}" srcOrd="0" destOrd="0" presId="urn:microsoft.com/office/officeart/2005/8/layout/radial1"/>
    <dgm:cxn modelId="{40101954-062A-4A4F-8083-CD88DF7DB28F}" srcId="{4DB105EB-4682-428D-B1FC-FCE140E0EC9C}" destId="{08C414A0-A7E7-4F47-9AF4-25D41211BD4B}" srcOrd="6" destOrd="0" parTransId="{D6650BD5-514C-408D-AF61-D1DC4021644A}" sibTransId="{085E9B73-D57A-4872-ADC1-F3D0BEF3EF44}"/>
    <dgm:cxn modelId="{09A9D1E6-357A-430A-AD9D-5C87D69107B3}" type="presOf" srcId="{2CF6C589-13DF-4E1A-87D5-2D6CF386090A}" destId="{B5EDC35B-EE4D-4A92-A88A-A7D91453F45D}" srcOrd="0" destOrd="0" presId="urn:microsoft.com/office/officeart/2005/8/layout/radial1"/>
    <dgm:cxn modelId="{C8297CDC-E678-4A32-B607-0CE1DB861FD7}" type="presOf" srcId="{6C894E3F-C570-4F99-8261-14906022CFCE}" destId="{3767859C-A3CF-4A46-9989-9E76F46EAE33}" srcOrd="0" destOrd="0" presId="urn:microsoft.com/office/officeart/2005/8/layout/radial1"/>
    <dgm:cxn modelId="{213AA4BD-E5AA-4642-9CF5-F3312E3434AC}" type="presOf" srcId="{AA4BB70D-85CA-4B9B-9E46-CD9D56016661}" destId="{AF7835D1-BA00-4C59-A266-A78F2D9CEE3A}" srcOrd="0" destOrd="0" presId="urn:microsoft.com/office/officeart/2005/8/layout/radial1"/>
    <dgm:cxn modelId="{1A897028-7DB5-4B5F-91D0-4F3FDA644917}" srcId="{4DB105EB-4682-428D-B1FC-FCE140E0EC9C}" destId="{40CFCDFA-AD79-46C4-A9B2-C9F9FF8DCF98}" srcOrd="1" destOrd="0" parTransId="{6C894E3F-C570-4F99-8261-14906022CFCE}" sibTransId="{02DC82F1-DE4A-42F1-B5C0-E7A596762DE9}"/>
    <dgm:cxn modelId="{1B1B623F-9E99-4491-95AD-A2C2B8DBFAE0}" type="presOf" srcId="{08C414A0-A7E7-4F47-9AF4-25D41211BD4B}" destId="{4B5ADC76-C0DF-404D-9B36-25184FA15661}" srcOrd="0" destOrd="0" presId="urn:microsoft.com/office/officeart/2005/8/layout/radial1"/>
    <dgm:cxn modelId="{CD6DFFD3-E156-4368-9008-25F6A8A62BE0}" type="presOf" srcId="{AA4BB70D-85CA-4B9B-9E46-CD9D56016661}" destId="{71DB1DCA-0B42-4B26-B647-ECF73D29E706}" srcOrd="1" destOrd="0" presId="urn:microsoft.com/office/officeart/2005/8/layout/radial1"/>
    <dgm:cxn modelId="{60F1DF82-9CA2-4DF4-B4F1-6B88DEC1BA1D}" type="presOf" srcId="{55B85540-EFF3-465B-94F2-5BD524CEDB33}" destId="{5D1E507E-3C84-4BE0-9F36-7A6D0C5BD361}" srcOrd="1" destOrd="0" presId="urn:microsoft.com/office/officeart/2005/8/layout/radial1"/>
    <dgm:cxn modelId="{DC991C1A-F91B-4EE5-9729-5E2FCDC73C39}" type="presOf" srcId="{2CF6C589-13DF-4E1A-87D5-2D6CF386090A}" destId="{AA2B1330-F918-4DEE-A0BE-46E512C0C191}" srcOrd="1" destOrd="0" presId="urn:microsoft.com/office/officeart/2005/8/layout/radial1"/>
    <dgm:cxn modelId="{D0F737CC-F032-4658-A53D-D2D42E064088}" type="presOf" srcId="{89EC8AB3-4F85-4F7C-8DCA-06D1E57C0BAB}" destId="{A440DDA9-95A2-4D8F-B16A-A08AFBC54A92}" srcOrd="0" destOrd="0" presId="urn:microsoft.com/office/officeart/2005/8/layout/radial1"/>
    <dgm:cxn modelId="{06B98E3E-6989-450E-8959-308B2B42D0A4}" srcId="{4DB105EB-4682-428D-B1FC-FCE140E0EC9C}" destId="{39B9228A-19D4-4B8C-BBDA-C4486F77CB83}" srcOrd="5" destOrd="0" parTransId="{55B85540-EFF3-465B-94F2-5BD524CEDB33}" sibTransId="{DFE9D031-7BB6-424F-B671-B63468AD9A05}"/>
    <dgm:cxn modelId="{D7806E8B-B553-4F7D-AF0F-9233251BC113}" srcId="{4DB105EB-4682-428D-B1FC-FCE140E0EC9C}" destId="{EC9529BB-FEFB-45D7-8269-D736D535812C}" srcOrd="7" destOrd="0" parTransId="{2CF6C589-13DF-4E1A-87D5-2D6CF386090A}" sibTransId="{FC8DB48B-8109-4DB3-9AFC-EA0A37FB32F3}"/>
    <dgm:cxn modelId="{7B97AEF3-CCA3-458F-99EB-3313B8617661}" type="presOf" srcId="{7BF75081-58F7-4F26-A428-18DDB7B318D3}" destId="{E040617C-9F00-4C5B-AC0F-85B7E1AE8DBA}" srcOrd="0" destOrd="0" presId="urn:microsoft.com/office/officeart/2005/8/layout/radial1"/>
    <dgm:cxn modelId="{2CA9AA75-A6BF-4DBE-8508-EB5B71D4C25B}" type="presOf" srcId="{D6650BD5-514C-408D-AF61-D1DC4021644A}" destId="{05A29D23-4E8F-49DD-AC30-331809F70410}" srcOrd="1" destOrd="0" presId="urn:microsoft.com/office/officeart/2005/8/layout/radial1"/>
    <dgm:cxn modelId="{952EC696-62B4-4DAC-8E20-D443641CED1E}" type="presOf" srcId="{6C894E3F-C570-4F99-8261-14906022CFCE}" destId="{A6D834D7-D690-450A-AAA1-027A282C0C59}" srcOrd="1" destOrd="0" presId="urn:microsoft.com/office/officeart/2005/8/layout/radial1"/>
    <dgm:cxn modelId="{45856FB1-D2B6-4F12-8220-1F7F0246FE61}" type="presOf" srcId="{40CFCDFA-AD79-46C4-A9B2-C9F9FF8DCF98}" destId="{338F3BD2-5DCF-4B44-B32E-40421C4F9507}" srcOrd="0" destOrd="0" presId="urn:microsoft.com/office/officeart/2005/8/layout/radial1"/>
    <dgm:cxn modelId="{9F768CD8-EF22-4933-AF98-9CF8E94C7D3B}" srcId="{4DB105EB-4682-428D-B1FC-FCE140E0EC9C}" destId="{137AA723-CDC7-44C4-A8D5-B083E1595FEC}" srcOrd="3" destOrd="0" parTransId="{E181E6ED-2F44-4388-802A-601DDB15A65D}" sibTransId="{2722756E-4300-4B20-91C4-4CE56A1049BD}"/>
    <dgm:cxn modelId="{45970C31-9937-4779-8413-98FEB285AC19}" type="presOf" srcId="{51D37624-7A49-4F5E-9216-E65A083B9B67}" destId="{B91D086F-C0FD-485B-8DE4-A64D11E27E9D}" srcOrd="0" destOrd="0" presId="urn:microsoft.com/office/officeart/2005/8/layout/radial1"/>
    <dgm:cxn modelId="{7A070418-B76D-421C-B193-46D09F1EC17D}" srcId="{4DB105EB-4682-428D-B1FC-FCE140E0EC9C}" destId="{CE06565F-9F5D-42F9-89C8-6189AFAFBEC7}" srcOrd="4" destOrd="0" parTransId="{AA4BB70D-85CA-4B9B-9E46-CD9D56016661}" sibTransId="{20A3B3FF-C657-4F86-89B7-8FC00D29E02F}"/>
    <dgm:cxn modelId="{8B6ABA03-E333-42FA-8E69-2D3E80D5ADC4}" type="presOf" srcId="{CE06565F-9F5D-42F9-89C8-6189AFAFBEC7}" destId="{C86C5CC6-988B-49EF-887E-3100BB2E8389}" srcOrd="0" destOrd="0" presId="urn:microsoft.com/office/officeart/2005/8/layout/radial1"/>
    <dgm:cxn modelId="{7B8D553B-D12A-4C53-B0CF-6D2105F9D573}" type="presOf" srcId="{D6650BD5-514C-408D-AF61-D1DC4021644A}" destId="{301F2EA1-A5E0-40C1-9E8C-952A35F70926}" srcOrd="0" destOrd="0" presId="urn:microsoft.com/office/officeart/2005/8/layout/radial1"/>
    <dgm:cxn modelId="{8D72C63E-33CB-40AC-A1F0-F2A14E62605A}" type="presOf" srcId="{AFEC523F-9ADC-468F-993E-8E7A673FEB3E}" destId="{CBFFB35C-3E71-4FAD-8D18-8FC53347AE5D}" srcOrd="0" destOrd="0" presId="urn:microsoft.com/office/officeart/2005/8/layout/radial1"/>
    <dgm:cxn modelId="{B8455B68-6FB8-4A29-8314-D906EE1BC0D4}" type="presOf" srcId="{89EC8AB3-4F85-4F7C-8DCA-06D1E57C0BAB}" destId="{47DBA60C-DC99-4844-9498-D5838366CEA6}" srcOrd="1" destOrd="0" presId="urn:microsoft.com/office/officeart/2005/8/layout/radial1"/>
    <dgm:cxn modelId="{658C83D9-9CC3-4E41-967D-7C876119BF6C}" type="presOf" srcId="{4DB105EB-4682-428D-B1FC-FCE140E0EC9C}" destId="{92334F4F-8544-4AAE-A324-7D741BBD5EAA}" srcOrd="0" destOrd="0" presId="urn:microsoft.com/office/officeart/2005/8/layout/radial1"/>
    <dgm:cxn modelId="{489604EC-7089-45C1-B55D-A5D9A4E88C3A}" srcId="{7D63D3D0-066A-4827-98D5-32521A294B52}" destId="{4DB105EB-4682-428D-B1FC-FCE140E0EC9C}" srcOrd="0" destOrd="0" parTransId="{185CC82C-BB3A-4AC5-B01A-A5F66CF9924D}" sibTransId="{C1CC58D4-9560-4558-BC3E-76C0468228BC}"/>
    <dgm:cxn modelId="{EA7CEEAA-C03A-4C4E-A92B-CBF1B1DE6ECA}" type="presOf" srcId="{137AA723-CDC7-44C4-A8D5-B083E1595FEC}" destId="{91ED1744-A4AB-4470-B175-32258B4E9045}" srcOrd="0" destOrd="0" presId="urn:microsoft.com/office/officeart/2005/8/layout/radial1"/>
    <dgm:cxn modelId="{ACEA4C28-2FCA-49C5-BCAC-147641082FD9}" srcId="{4DB105EB-4682-428D-B1FC-FCE140E0EC9C}" destId="{7BF75081-58F7-4F26-A428-18DDB7B318D3}" srcOrd="2" destOrd="0" parTransId="{89EC8AB3-4F85-4F7C-8DCA-06D1E57C0BAB}" sibTransId="{755BA85D-B466-410F-BFA9-41834DD31A4F}"/>
    <dgm:cxn modelId="{2242884B-75A3-41BA-A4EB-2CB90DD0F265}" type="presOf" srcId="{55B85540-EFF3-465B-94F2-5BD524CEDB33}" destId="{8E8456A8-19AA-433B-A1AC-9F6A39825FF9}" srcOrd="0" destOrd="0" presId="urn:microsoft.com/office/officeart/2005/8/layout/radial1"/>
    <dgm:cxn modelId="{927FD556-D89C-477F-A8E0-22414F81B88A}" type="presParOf" srcId="{290BEE4A-2611-4782-8C44-9FD6137F5257}" destId="{92334F4F-8544-4AAE-A324-7D741BBD5EAA}" srcOrd="0" destOrd="0" presId="urn:microsoft.com/office/officeart/2005/8/layout/radial1"/>
    <dgm:cxn modelId="{E619FD40-3FA3-4FDD-A01C-6637D78F5786}" type="presParOf" srcId="{290BEE4A-2611-4782-8C44-9FD6137F5257}" destId="{B91D086F-C0FD-485B-8DE4-A64D11E27E9D}" srcOrd="1" destOrd="0" presId="urn:microsoft.com/office/officeart/2005/8/layout/radial1"/>
    <dgm:cxn modelId="{1114D522-657A-4DB0-840B-FAEFE5AA3D32}" type="presParOf" srcId="{B91D086F-C0FD-485B-8DE4-A64D11E27E9D}" destId="{8720F3EE-1E11-4831-85DA-4C7CC5869028}" srcOrd="0" destOrd="0" presId="urn:microsoft.com/office/officeart/2005/8/layout/radial1"/>
    <dgm:cxn modelId="{77212AD2-4739-4D79-BD99-054B1F6FA2EB}" type="presParOf" srcId="{290BEE4A-2611-4782-8C44-9FD6137F5257}" destId="{CBFFB35C-3E71-4FAD-8D18-8FC53347AE5D}" srcOrd="2" destOrd="0" presId="urn:microsoft.com/office/officeart/2005/8/layout/radial1"/>
    <dgm:cxn modelId="{33300786-293A-409A-9D0A-B691A726A052}" type="presParOf" srcId="{290BEE4A-2611-4782-8C44-9FD6137F5257}" destId="{3767859C-A3CF-4A46-9989-9E76F46EAE33}" srcOrd="3" destOrd="0" presId="urn:microsoft.com/office/officeart/2005/8/layout/radial1"/>
    <dgm:cxn modelId="{7DD9CBAC-2F5E-47F4-B072-B22DFD346445}" type="presParOf" srcId="{3767859C-A3CF-4A46-9989-9E76F46EAE33}" destId="{A6D834D7-D690-450A-AAA1-027A282C0C59}" srcOrd="0" destOrd="0" presId="urn:microsoft.com/office/officeart/2005/8/layout/radial1"/>
    <dgm:cxn modelId="{7D6E0E68-4301-433D-9865-BF818AA37235}" type="presParOf" srcId="{290BEE4A-2611-4782-8C44-9FD6137F5257}" destId="{338F3BD2-5DCF-4B44-B32E-40421C4F9507}" srcOrd="4" destOrd="0" presId="urn:microsoft.com/office/officeart/2005/8/layout/radial1"/>
    <dgm:cxn modelId="{197722F9-93E1-4AB5-8970-92EF2EA674A6}" type="presParOf" srcId="{290BEE4A-2611-4782-8C44-9FD6137F5257}" destId="{A440DDA9-95A2-4D8F-B16A-A08AFBC54A92}" srcOrd="5" destOrd="0" presId="urn:microsoft.com/office/officeart/2005/8/layout/radial1"/>
    <dgm:cxn modelId="{24AA3491-80F6-4BB9-BA95-28C17453C7A6}" type="presParOf" srcId="{A440DDA9-95A2-4D8F-B16A-A08AFBC54A92}" destId="{47DBA60C-DC99-4844-9498-D5838366CEA6}" srcOrd="0" destOrd="0" presId="urn:microsoft.com/office/officeart/2005/8/layout/radial1"/>
    <dgm:cxn modelId="{53BE8072-29B2-46C0-9B36-B0C33E74B822}" type="presParOf" srcId="{290BEE4A-2611-4782-8C44-9FD6137F5257}" destId="{E040617C-9F00-4C5B-AC0F-85B7E1AE8DBA}" srcOrd="6" destOrd="0" presId="urn:microsoft.com/office/officeart/2005/8/layout/radial1"/>
    <dgm:cxn modelId="{8F14A0FC-4E49-4CB4-AEFF-A8675FFDD813}" type="presParOf" srcId="{290BEE4A-2611-4782-8C44-9FD6137F5257}" destId="{ED12F058-24F5-4A61-9920-65C6D7FA5A35}" srcOrd="7" destOrd="0" presId="urn:microsoft.com/office/officeart/2005/8/layout/radial1"/>
    <dgm:cxn modelId="{8A10082A-76A2-4388-A93A-56A02D4C9E1E}" type="presParOf" srcId="{ED12F058-24F5-4A61-9920-65C6D7FA5A35}" destId="{A6E438C5-6387-437B-9266-690A369B4F26}" srcOrd="0" destOrd="0" presId="urn:microsoft.com/office/officeart/2005/8/layout/radial1"/>
    <dgm:cxn modelId="{73D7F3E4-29E4-4BBC-B43F-D52E50B8588A}" type="presParOf" srcId="{290BEE4A-2611-4782-8C44-9FD6137F5257}" destId="{91ED1744-A4AB-4470-B175-32258B4E9045}" srcOrd="8" destOrd="0" presId="urn:microsoft.com/office/officeart/2005/8/layout/radial1"/>
    <dgm:cxn modelId="{39A68059-B284-480C-BA84-19CA1AA8AC11}" type="presParOf" srcId="{290BEE4A-2611-4782-8C44-9FD6137F5257}" destId="{AF7835D1-BA00-4C59-A266-A78F2D9CEE3A}" srcOrd="9" destOrd="0" presId="urn:microsoft.com/office/officeart/2005/8/layout/radial1"/>
    <dgm:cxn modelId="{D9FCD673-E998-47B0-9CA1-E394280F1A5F}" type="presParOf" srcId="{AF7835D1-BA00-4C59-A266-A78F2D9CEE3A}" destId="{71DB1DCA-0B42-4B26-B647-ECF73D29E706}" srcOrd="0" destOrd="0" presId="urn:microsoft.com/office/officeart/2005/8/layout/radial1"/>
    <dgm:cxn modelId="{EF360CD7-B5DD-4EA7-9088-B96ED562530C}" type="presParOf" srcId="{290BEE4A-2611-4782-8C44-9FD6137F5257}" destId="{C86C5CC6-988B-49EF-887E-3100BB2E8389}" srcOrd="10" destOrd="0" presId="urn:microsoft.com/office/officeart/2005/8/layout/radial1"/>
    <dgm:cxn modelId="{71DE4539-FDA4-455B-B2AE-47B3F0FF53AF}" type="presParOf" srcId="{290BEE4A-2611-4782-8C44-9FD6137F5257}" destId="{8E8456A8-19AA-433B-A1AC-9F6A39825FF9}" srcOrd="11" destOrd="0" presId="urn:microsoft.com/office/officeart/2005/8/layout/radial1"/>
    <dgm:cxn modelId="{B7452FC6-9011-4CDE-9746-34273EEEB58E}" type="presParOf" srcId="{8E8456A8-19AA-433B-A1AC-9F6A39825FF9}" destId="{5D1E507E-3C84-4BE0-9F36-7A6D0C5BD361}" srcOrd="0" destOrd="0" presId="urn:microsoft.com/office/officeart/2005/8/layout/radial1"/>
    <dgm:cxn modelId="{6755B2C6-90F8-4C98-B42C-739E7FEEFDD0}" type="presParOf" srcId="{290BEE4A-2611-4782-8C44-9FD6137F5257}" destId="{5A9576F5-D667-48D1-9A01-B3CEC299FF0B}" srcOrd="12" destOrd="0" presId="urn:microsoft.com/office/officeart/2005/8/layout/radial1"/>
    <dgm:cxn modelId="{40AC2179-F2FB-47F0-AA35-6BFF6CB84012}" type="presParOf" srcId="{290BEE4A-2611-4782-8C44-9FD6137F5257}" destId="{301F2EA1-A5E0-40C1-9E8C-952A35F70926}" srcOrd="13" destOrd="0" presId="urn:microsoft.com/office/officeart/2005/8/layout/radial1"/>
    <dgm:cxn modelId="{F2531A70-D4CA-4F98-97F2-AEDB07C16C83}" type="presParOf" srcId="{301F2EA1-A5E0-40C1-9E8C-952A35F70926}" destId="{05A29D23-4E8F-49DD-AC30-331809F70410}" srcOrd="0" destOrd="0" presId="urn:microsoft.com/office/officeart/2005/8/layout/radial1"/>
    <dgm:cxn modelId="{6CE92D9F-ECA3-435E-BC89-825D219A53E3}" type="presParOf" srcId="{290BEE4A-2611-4782-8C44-9FD6137F5257}" destId="{4B5ADC76-C0DF-404D-9B36-25184FA15661}" srcOrd="14" destOrd="0" presId="urn:microsoft.com/office/officeart/2005/8/layout/radial1"/>
    <dgm:cxn modelId="{4CFB50F1-2DB2-4AB8-889B-9F29AA55D0A4}" type="presParOf" srcId="{290BEE4A-2611-4782-8C44-9FD6137F5257}" destId="{B5EDC35B-EE4D-4A92-A88A-A7D91453F45D}" srcOrd="15" destOrd="0" presId="urn:microsoft.com/office/officeart/2005/8/layout/radial1"/>
    <dgm:cxn modelId="{C62BE0B9-643A-4F3B-9C0C-669074CC0331}" type="presParOf" srcId="{B5EDC35B-EE4D-4A92-A88A-A7D91453F45D}" destId="{AA2B1330-F918-4DEE-A0BE-46E512C0C191}" srcOrd="0" destOrd="0" presId="urn:microsoft.com/office/officeart/2005/8/layout/radial1"/>
    <dgm:cxn modelId="{402BBF4A-0D78-4C0D-855C-796EF084E473}" type="presParOf" srcId="{290BEE4A-2611-4782-8C44-9FD6137F5257}" destId="{0EF9B42C-AE0B-4EE5-BAF6-16053AC25076}"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5B170-FBFE-4075-884C-DA4249ACD05C}"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2D81D681-FA26-498E-8D98-2FCC177CC857}">
      <dgm:prSet phldrT="[Text]"/>
      <dgm:spPr/>
      <dgm:t>
        <a:bodyPr/>
        <a:lstStyle/>
        <a:p>
          <a:r>
            <a:rPr lang="en-ID" b="1" cap="none" dirty="0" smtClean="0">
              <a:latin typeface="Arial Narrow"/>
              <a:ea typeface="Arial Narrow"/>
              <a:cs typeface="Arial Narrow"/>
              <a:sym typeface="Arial Narrow"/>
            </a:rPr>
            <a:t>INFRASTRUKTUR DAN APLIKASI SPBE</a:t>
          </a:r>
          <a:endParaRPr lang="en-US" dirty="0"/>
        </a:p>
      </dgm:t>
    </dgm:pt>
    <dgm:pt modelId="{CAD69754-14DB-4875-BE82-832B49AAC519}" type="parTrans" cxnId="{97B3EC4C-8132-421A-8E00-29752C05B320}">
      <dgm:prSet/>
      <dgm:spPr/>
      <dgm:t>
        <a:bodyPr/>
        <a:lstStyle/>
        <a:p>
          <a:endParaRPr lang="en-US"/>
        </a:p>
      </dgm:t>
    </dgm:pt>
    <dgm:pt modelId="{1EAC05BB-6174-445D-8440-7C78EF86C5A9}" type="sibTrans" cxnId="{97B3EC4C-8132-421A-8E00-29752C05B320}">
      <dgm:prSet/>
      <dgm:spPr/>
      <dgm:t>
        <a:bodyPr/>
        <a:lstStyle/>
        <a:p>
          <a:endParaRPr lang="en-US"/>
        </a:p>
      </dgm:t>
    </dgm:pt>
    <dgm:pt modelId="{BE32526C-3F3E-401F-A054-F2A35E0BBBF4}">
      <dgm:prSet phldrT="[Text]" custT="1"/>
      <dgm:spPr/>
      <dgm:t>
        <a:bodyPr/>
        <a:lstStyle/>
        <a:p>
          <a:r>
            <a:rPr lang="en-US" sz="1400" b="1" dirty="0" err="1" smtClean="0"/>
            <a:t>Pengamanan</a:t>
          </a:r>
          <a:r>
            <a:rPr lang="en-US" sz="1400" b="1" dirty="0" smtClean="0"/>
            <a:t> </a:t>
          </a:r>
          <a:r>
            <a:rPr lang="en-US" sz="1400" b="1" dirty="0" err="1" smtClean="0"/>
            <a:t>Perangkat</a:t>
          </a:r>
          <a:endParaRPr lang="en-US" sz="1400" dirty="0"/>
        </a:p>
      </dgm:t>
    </dgm:pt>
    <dgm:pt modelId="{3B43AE4F-2C88-4657-A23B-5F9DEEBE7F40}" type="parTrans" cxnId="{41F91106-96A2-4E1A-AA9A-9172214FB59E}">
      <dgm:prSet/>
      <dgm:spPr/>
      <dgm:t>
        <a:bodyPr/>
        <a:lstStyle/>
        <a:p>
          <a:endParaRPr lang="en-US"/>
        </a:p>
      </dgm:t>
    </dgm:pt>
    <dgm:pt modelId="{8401D875-1CDC-4374-ACFC-CBCD49581601}" type="sibTrans" cxnId="{41F91106-96A2-4E1A-AA9A-9172214FB59E}">
      <dgm:prSet/>
      <dgm:spPr/>
      <dgm:t>
        <a:bodyPr/>
        <a:lstStyle/>
        <a:p>
          <a:endParaRPr lang="en-US"/>
        </a:p>
      </dgm:t>
    </dgm:pt>
    <dgm:pt modelId="{925FBA70-435F-450F-94F8-5B97F85FC356}">
      <dgm:prSet phldrT="[Text]"/>
      <dgm:spPr/>
      <dgm:t>
        <a:bodyPr/>
        <a:lstStyle/>
        <a:p>
          <a:r>
            <a:rPr lang="en-US" b="1" smtClean="0"/>
            <a:t>Pengamanan Data</a:t>
          </a:r>
          <a:endParaRPr lang="en-US" dirty="0"/>
        </a:p>
      </dgm:t>
    </dgm:pt>
    <dgm:pt modelId="{9AEBA90F-CBC5-4E47-9B66-2A33854B5D76}" type="parTrans" cxnId="{A2361053-A9C9-48B8-98DE-DE2D0958BAA2}">
      <dgm:prSet/>
      <dgm:spPr/>
      <dgm:t>
        <a:bodyPr/>
        <a:lstStyle/>
        <a:p>
          <a:endParaRPr lang="en-US"/>
        </a:p>
      </dgm:t>
    </dgm:pt>
    <dgm:pt modelId="{A25D9AC0-B7B5-453F-82ED-9D02E7069E9B}" type="sibTrans" cxnId="{A2361053-A9C9-48B8-98DE-DE2D0958BAA2}">
      <dgm:prSet/>
      <dgm:spPr/>
      <dgm:t>
        <a:bodyPr/>
        <a:lstStyle/>
        <a:p>
          <a:endParaRPr lang="en-US"/>
        </a:p>
      </dgm:t>
    </dgm:pt>
    <dgm:pt modelId="{83779EC4-352C-4DD8-85A3-683CC509C4F0}">
      <dgm:prSet phldrT="[Text]"/>
      <dgm:spPr/>
      <dgm:t>
        <a:bodyPr/>
        <a:lstStyle/>
        <a:p>
          <a:r>
            <a:rPr lang="en-US" b="1" smtClean="0"/>
            <a:t>Pengamanan Jaringan</a:t>
          </a:r>
          <a:endParaRPr lang="en-US" dirty="0"/>
        </a:p>
      </dgm:t>
    </dgm:pt>
    <dgm:pt modelId="{CF183F93-4DE1-4A87-92FD-015B1F5FC8DF}" type="parTrans" cxnId="{9383BDFF-BA76-4F3D-AEA0-263FA77AB2A6}">
      <dgm:prSet/>
      <dgm:spPr/>
      <dgm:t>
        <a:bodyPr/>
        <a:lstStyle/>
        <a:p>
          <a:endParaRPr lang="en-US"/>
        </a:p>
      </dgm:t>
    </dgm:pt>
    <dgm:pt modelId="{779967D8-0355-4403-8F71-60352DE73115}" type="sibTrans" cxnId="{9383BDFF-BA76-4F3D-AEA0-263FA77AB2A6}">
      <dgm:prSet/>
      <dgm:spPr/>
      <dgm:t>
        <a:bodyPr/>
        <a:lstStyle/>
        <a:p>
          <a:endParaRPr lang="en-US"/>
        </a:p>
      </dgm:t>
    </dgm:pt>
    <dgm:pt modelId="{CF4571D9-1476-4B93-8732-23FEC275B265}">
      <dgm:prSet phldrT="[Text]"/>
      <dgm:spPr/>
      <dgm:t>
        <a:bodyPr/>
        <a:lstStyle/>
        <a:p>
          <a:r>
            <a:rPr lang="en-US" b="1" dirty="0" err="1" smtClean="0"/>
            <a:t>Pengamanan</a:t>
          </a:r>
          <a:r>
            <a:rPr lang="en-US" b="1" dirty="0" smtClean="0"/>
            <a:t> </a:t>
          </a:r>
          <a:r>
            <a:rPr lang="en-US" b="1" dirty="0" err="1" smtClean="0"/>
            <a:t>Aplikasi</a:t>
          </a:r>
          <a:endParaRPr lang="en-US" dirty="0"/>
        </a:p>
      </dgm:t>
    </dgm:pt>
    <dgm:pt modelId="{5ACC86D0-FD98-4015-ACEB-AE38AE14D644}" type="parTrans" cxnId="{A82626C3-E012-461D-9B81-CCAA77FDC8FB}">
      <dgm:prSet/>
      <dgm:spPr/>
      <dgm:t>
        <a:bodyPr/>
        <a:lstStyle/>
        <a:p>
          <a:endParaRPr lang="en-US"/>
        </a:p>
      </dgm:t>
    </dgm:pt>
    <dgm:pt modelId="{F49284E4-DD4E-49AC-A748-CD4A1046F9A2}" type="sibTrans" cxnId="{A82626C3-E012-461D-9B81-CCAA77FDC8FB}">
      <dgm:prSet/>
      <dgm:spPr/>
      <dgm:t>
        <a:bodyPr/>
        <a:lstStyle/>
        <a:p>
          <a:endParaRPr lang="en-US"/>
        </a:p>
      </dgm:t>
    </dgm:pt>
    <dgm:pt modelId="{AFED5E9A-F822-489A-94D0-3A5DE64F1B2B}">
      <dgm:prSet/>
      <dgm:spPr/>
      <dgm:t>
        <a:bodyPr/>
        <a:lstStyle/>
        <a:p>
          <a:r>
            <a:rPr lang="en-US" b="1" dirty="0" err="1" smtClean="0"/>
            <a:t>Pengamanan</a:t>
          </a:r>
          <a:r>
            <a:rPr lang="en-US" b="1" dirty="0" smtClean="0"/>
            <a:t> Database</a:t>
          </a:r>
          <a:endParaRPr lang="en-US" dirty="0"/>
        </a:p>
      </dgm:t>
    </dgm:pt>
    <dgm:pt modelId="{F49F920E-BF72-4D00-BC75-1335266AA5C1}" type="parTrans" cxnId="{C143BB6C-475A-4AA4-B965-6108BAD34A39}">
      <dgm:prSet/>
      <dgm:spPr/>
      <dgm:t>
        <a:bodyPr/>
        <a:lstStyle/>
        <a:p>
          <a:endParaRPr lang="en-US"/>
        </a:p>
      </dgm:t>
    </dgm:pt>
    <dgm:pt modelId="{5874849C-AD12-41BB-AE08-CD812691B338}" type="sibTrans" cxnId="{C143BB6C-475A-4AA4-B965-6108BAD34A39}">
      <dgm:prSet/>
      <dgm:spPr/>
      <dgm:t>
        <a:bodyPr/>
        <a:lstStyle/>
        <a:p>
          <a:endParaRPr lang="en-US"/>
        </a:p>
      </dgm:t>
    </dgm:pt>
    <dgm:pt modelId="{12B2EDCA-2C24-45C6-85C5-5AEBF2C2A3E5}" type="pres">
      <dgm:prSet presAssocID="{C4E5B170-FBFE-4075-884C-DA4249ACD05C}" presName="Name0" presStyleCnt="0">
        <dgm:presLayoutVars>
          <dgm:chMax val="1"/>
          <dgm:dir/>
          <dgm:animLvl val="ctr"/>
          <dgm:resizeHandles val="exact"/>
        </dgm:presLayoutVars>
      </dgm:prSet>
      <dgm:spPr/>
      <dgm:t>
        <a:bodyPr/>
        <a:lstStyle/>
        <a:p>
          <a:endParaRPr lang="en-US"/>
        </a:p>
      </dgm:t>
    </dgm:pt>
    <dgm:pt modelId="{9BBB1B18-3C47-481C-93B5-4EF751C37059}" type="pres">
      <dgm:prSet presAssocID="{2D81D681-FA26-498E-8D98-2FCC177CC857}" presName="centerShape" presStyleLbl="node0" presStyleIdx="0" presStyleCnt="1"/>
      <dgm:spPr/>
      <dgm:t>
        <a:bodyPr/>
        <a:lstStyle/>
        <a:p>
          <a:endParaRPr lang="en-US"/>
        </a:p>
      </dgm:t>
    </dgm:pt>
    <dgm:pt modelId="{EB46DE0E-3D22-4A03-8AF4-7AE9CEC86D8C}" type="pres">
      <dgm:prSet presAssocID="{BE32526C-3F3E-401F-A054-F2A35E0BBBF4}" presName="node" presStyleLbl="node1" presStyleIdx="0" presStyleCnt="5">
        <dgm:presLayoutVars>
          <dgm:bulletEnabled val="1"/>
        </dgm:presLayoutVars>
      </dgm:prSet>
      <dgm:spPr/>
      <dgm:t>
        <a:bodyPr/>
        <a:lstStyle/>
        <a:p>
          <a:endParaRPr lang="en-US"/>
        </a:p>
      </dgm:t>
    </dgm:pt>
    <dgm:pt modelId="{7B0A994F-457C-48DD-A758-55FFBC449266}" type="pres">
      <dgm:prSet presAssocID="{BE32526C-3F3E-401F-A054-F2A35E0BBBF4}" presName="dummy" presStyleCnt="0"/>
      <dgm:spPr/>
    </dgm:pt>
    <dgm:pt modelId="{0DA19E45-B591-45B9-A880-D1E03C0324DA}" type="pres">
      <dgm:prSet presAssocID="{8401D875-1CDC-4374-ACFC-CBCD49581601}" presName="sibTrans" presStyleLbl="sibTrans2D1" presStyleIdx="0" presStyleCnt="5"/>
      <dgm:spPr/>
      <dgm:t>
        <a:bodyPr/>
        <a:lstStyle/>
        <a:p>
          <a:endParaRPr lang="en-US"/>
        </a:p>
      </dgm:t>
    </dgm:pt>
    <dgm:pt modelId="{7141821F-2B54-4E26-ACF8-F1334F0D6B39}" type="pres">
      <dgm:prSet presAssocID="{925FBA70-435F-450F-94F8-5B97F85FC356}" presName="node" presStyleLbl="node1" presStyleIdx="1" presStyleCnt="5">
        <dgm:presLayoutVars>
          <dgm:bulletEnabled val="1"/>
        </dgm:presLayoutVars>
      </dgm:prSet>
      <dgm:spPr/>
      <dgm:t>
        <a:bodyPr/>
        <a:lstStyle/>
        <a:p>
          <a:endParaRPr lang="en-US"/>
        </a:p>
      </dgm:t>
    </dgm:pt>
    <dgm:pt modelId="{605085E3-B959-4213-BF1F-D06830F7BC79}" type="pres">
      <dgm:prSet presAssocID="{925FBA70-435F-450F-94F8-5B97F85FC356}" presName="dummy" presStyleCnt="0"/>
      <dgm:spPr/>
    </dgm:pt>
    <dgm:pt modelId="{AABA9FAD-7B17-438C-BA2D-EF3C46EFE892}" type="pres">
      <dgm:prSet presAssocID="{A25D9AC0-B7B5-453F-82ED-9D02E7069E9B}" presName="sibTrans" presStyleLbl="sibTrans2D1" presStyleIdx="1" presStyleCnt="5"/>
      <dgm:spPr/>
      <dgm:t>
        <a:bodyPr/>
        <a:lstStyle/>
        <a:p>
          <a:endParaRPr lang="en-US"/>
        </a:p>
      </dgm:t>
    </dgm:pt>
    <dgm:pt modelId="{0D3B06C9-CB20-49D8-AD69-CB8A0B7A8B64}" type="pres">
      <dgm:prSet presAssocID="{83779EC4-352C-4DD8-85A3-683CC509C4F0}" presName="node" presStyleLbl="node1" presStyleIdx="2" presStyleCnt="5">
        <dgm:presLayoutVars>
          <dgm:bulletEnabled val="1"/>
        </dgm:presLayoutVars>
      </dgm:prSet>
      <dgm:spPr/>
      <dgm:t>
        <a:bodyPr/>
        <a:lstStyle/>
        <a:p>
          <a:endParaRPr lang="en-US"/>
        </a:p>
      </dgm:t>
    </dgm:pt>
    <dgm:pt modelId="{A5DFEFA2-B316-485B-891B-F9F4179AE786}" type="pres">
      <dgm:prSet presAssocID="{83779EC4-352C-4DD8-85A3-683CC509C4F0}" presName="dummy" presStyleCnt="0"/>
      <dgm:spPr/>
    </dgm:pt>
    <dgm:pt modelId="{184985C4-07A0-453C-BA28-7967E2372273}" type="pres">
      <dgm:prSet presAssocID="{779967D8-0355-4403-8F71-60352DE73115}" presName="sibTrans" presStyleLbl="sibTrans2D1" presStyleIdx="2" presStyleCnt="5"/>
      <dgm:spPr/>
      <dgm:t>
        <a:bodyPr/>
        <a:lstStyle/>
        <a:p>
          <a:endParaRPr lang="en-US"/>
        </a:p>
      </dgm:t>
    </dgm:pt>
    <dgm:pt modelId="{30C19E41-5A34-469F-AB19-32049A4EBCED}" type="pres">
      <dgm:prSet presAssocID="{CF4571D9-1476-4B93-8732-23FEC275B265}" presName="node" presStyleLbl="node1" presStyleIdx="3" presStyleCnt="5">
        <dgm:presLayoutVars>
          <dgm:bulletEnabled val="1"/>
        </dgm:presLayoutVars>
      </dgm:prSet>
      <dgm:spPr/>
      <dgm:t>
        <a:bodyPr/>
        <a:lstStyle/>
        <a:p>
          <a:endParaRPr lang="en-US"/>
        </a:p>
      </dgm:t>
    </dgm:pt>
    <dgm:pt modelId="{92EE308E-1679-4D25-A6C9-B630A20A074D}" type="pres">
      <dgm:prSet presAssocID="{CF4571D9-1476-4B93-8732-23FEC275B265}" presName="dummy" presStyleCnt="0"/>
      <dgm:spPr/>
    </dgm:pt>
    <dgm:pt modelId="{84B082BB-04EB-4428-A88D-870C63001149}" type="pres">
      <dgm:prSet presAssocID="{F49284E4-DD4E-49AC-A748-CD4A1046F9A2}" presName="sibTrans" presStyleLbl="sibTrans2D1" presStyleIdx="3" presStyleCnt="5"/>
      <dgm:spPr/>
      <dgm:t>
        <a:bodyPr/>
        <a:lstStyle/>
        <a:p>
          <a:endParaRPr lang="en-US"/>
        </a:p>
      </dgm:t>
    </dgm:pt>
    <dgm:pt modelId="{9D642185-8E0F-4854-A9FD-251A2E46014A}" type="pres">
      <dgm:prSet presAssocID="{AFED5E9A-F822-489A-94D0-3A5DE64F1B2B}" presName="node" presStyleLbl="node1" presStyleIdx="4" presStyleCnt="5">
        <dgm:presLayoutVars>
          <dgm:bulletEnabled val="1"/>
        </dgm:presLayoutVars>
      </dgm:prSet>
      <dgm:spPr/>
      <dgm:t>
        <a:bodyPr/>
        <a:lstStyle/>
        <a:p>
          <a:endParaRPr lang="en-US"/>
        </a:p>
      </dgm:t>
    </dgm:pt>
    <dgm:pt modelId="{C4F7BDDB-8360-4DDB-A661-749C3B2F9713}" type="pres">
      <dgm:prSet presAssocID="{AFED5E9A-F822-489A-94D0-3A5DE64F1B2B}" presName="dummy" presStyleCnt="0"/>
      <dgm:spPr/>
    </dgm:pt>
    <dgm:pt modelId="{D4825A38-1499-47C9-BCC8-9C627F4B1FE7}" type="pres">
      <dgm:prSet presAssocID="{5874849C-AD12-41BB-AE08-CD812691B338}" presName="sibTrans" presStyleLbl="sibTrans2D1" presStyleIdx="4" presStyleCnt="5"/>
      <dgm:spPr/>
      <dgm:t>
        <a:bodyPr/>
        <a:lstStyle/>
        <a:p>
          <a:endParaRPr lang="en-US"/>
        </a:p>
      </dgm:t>
    </dgm:pt>
  </dgm:ptLst>
  <dgm:cxnLst>
    <dgm:cxn modelId="{C143BB6C-475A-4AA4-B965-6108BAD34A39}" srcId="{2D81D681-FA26-498E-8D98-2FCC177CC857}" destId="{AFED5E9A-F822-489A-94D0-3A5DE64F1B2B}" srcOrd="4" destOrd="0" parTransId="{F49F920E-BF72-4D00-BC75-1335266AA5C1}" sibTransId="{5874849C-AD12-41BB-AE08-CD812691B338}"/>
    <dgm:cxn modelId="{255FB4E7-B711-43EA-8AD8-EFD15BAD120A}" type="presOf" srcId="{BE32526C-3F3E-401F-A054-F2A35E0BBBF4}" destId="{EB46DE0E-3D22-4A03-8AF4-7AE9CEC86D8C}" srcOrd="0" destOrd="0" presId="urn:microsoft.com/office/officeart/2005/8/layout/radial6"/>
    <dgm:cxn modelId="{A2361053-A9C9-48B8-98DE-DE2D0958BAA2}" srcId="{2D81D681-FA26-498E-8D98-2FCC177CC857}" destId="{925FBA70-435F-450F-94F8-5B97F85FC356}" srcOrd="1" destOrd="0" parTransId="{9AEBA90F-CBC5-4E47-9B66-2A33854B5D76}" sibTransId="{A25D9AC0-B7B5-453F-82ED-9D02E7069E9B}"/>
    <dgm:cxn modelId="{B5ADB5A4-78A8-4410-AEBA-FE3CABBE5812}" type="presOf" srcId="{83779EC4-352C-4DD8-85A3-683CC509C4F0}" destId="{0D3B06C9-CB20-49D8-AD69-CB8A0B7A8B64}" srcOrd="0" destOrd="0" presId="urn:microsoft.com/office/officeart/2005/8/layout/radial6"/>
    <dgm:cxn modelId="{BFF60B76-E35E-4065-9B8F-A13CE9CC2F7C}" type="presOf" srcId="{AFED5E9A-F822-489A-94D0-3A5DE64F1B2B}" destId="{9D642185-8E0F-4854-A9FD-251A2E46014A}" srcOrd="0" destOrd="0" presId="urn:microsoft.com/office/officeart/2005/8/layout/radial6"/>
    <dgm:cxn modelId="{F31FA6BB-6F6B-4719-A11D-1E5D97B361BF}" type="presOf" srcId="{2D81D681-FA26-498E-8D98-2FCC177CC857}" destId="{9BBB1B18-3C47-481C-93B5-4EF751C37059}" srcOrd="0" destOrd="0" presId="urn:microsoft.com/office/officeart/2005/8/layout/radial6"/>
    <dgm:cxn modelId="{3C658320-F1CD-4340-8BDC-4BAF11E83EA3}" type="presOf" srcId="{F49284E4-DD4E-49AC-A748-CD4A1046F9A2}" destId="{84B082BB-04EB-4428-A88D-870C63001149}" srcOrd="0" destOrd="0" presId="urn:microsoft.com/office/officeart/2005/8/layout/radial6"/>
    <dgm:cxn modelId="{9A444F74-B038-4136-BB24-710A9071EAE0}" type="presOf" srcId="{A25D9AC0-B7B5-453F-82ED-9D02E7069E9B}" destId="{AABA9FAD-7B17-438C-BA2D-EF3C46EFE892}" srcOrd="0" destOrd="0" presId="urn:microsoft.com/office/officeart/2005/8/layout/radial6"/>
    <dgm:cxn modelId="{A82626C3-E012-461D-9B81-CCAA77FDC8FB}" srcId="{2D81D681-FA26-498E-8D98-2FCC177CC857}" destId="{CF4571D9-1476-4B93-8732-23FEC275B265}" srcOrd="3" destOrd="0" parTransId="{5ACC86D0-FD98-4015-ACEB-AE38AE14D644}" sibTransId="{F49284E4-DD4E-49AC-A748-CD4A1046F9A2}"/>
    <dgm:cxn modelId="{5F35B853-9E72-4CF9-A839-BDD18A8607FE}" type="presOf" srcId="{8401D875-1CDC-4374-ACFC-CBCD49581601}" destId="{0DA19E45-B591-45B9-A880-D1E03C0324DA}" srcOrd="0" destOrd="0" presId="urn:microsoft.com/office/officeart/2005/8/layout/radial6"/>
    <dgm:cxn modelId="{338B765C-494A-48A0-9646-5E4542DA2C7B}" type="presOf" srcId="{779967D8-0355-4403-8F71-60352DE73115}" destId="{184985C4-07A0-453C-BA28-7967E2372273}" srcOrd="0" destOrd="0" presId="urn:microsoft.com/office/officeart/2005/8/layout/radial6"/>
    <dgm:cxn modelId="{41F91106-96A2-4E1A-AA9A-9172214FB59E}" srcId="{2D81D681-FA26-498E-8D98-2FCC177CC857}" destId="{BE32526C-3F3E-401F-A054-F2A35E0BBBF4}" srcOrd="0" destOrd="0" parTransId="{3B43AE4F-2C88-4657-A23B-5F9DEEBE7F40}" sibTransId="{8401D875-1CDC-4374-ACFC-CBCD49581601}"/>
    <dgm:cxn modelId="{935F619C-AD20-4802-AE28-B7C6228522EA}" type="presOf" srcId="{CF4571D9-1476-4B93-8732-23FEC275B265}" destId="{30C19E41-5A34-469F-AB19-32049A4EBCED}" srcOrd="0" destOrd="0" presId="urn:microsoft.com/office/officeart/2005/8/layout/radial6"/>
    <dgm:cxn modelId="{B619359A-E65E-4CA7-A22B-99B9B4683A9A}" type="presOf" srcId="{925FBA70-435F-450F-94F8-5B97F85FC356}" destId="{7141821F-2B54-4E26-ACF8-F1334F0D6B39}" srcOrd="0" destOrd="0" presId="urn:microsoft.com/office/officeart/2005/8/layout/radial6"/>
    <dgm:cxn modelId="{998208D6-742C-436A-ABF2-E9A940B56832}" type="presOf" srcId="{5874849C-AD12-41BB-AE08-CD812691B338}" destId="{D4825A38-1499-47C9-BCC8-9C627F4B1FE7}" srcOrd="0" destOrd="0" presId="urn:microsoft.com/office/officeart/2005/8/layout/radial6"/>
    <dgm:cxn modelId="{B3BA0131-094C-4D46-A3A2-36D60852FF07}" type="presOf" srcId="{C4E5B170-FBFE-4075-884C-DA4249ACD05C}" destId="{12B2EDCA-2C24-45C6-85C5-5AEBF2C2A3E5}" srcOrd="0" destOrd="0" presId="urn:microsoft.com/office/officeart/2005/8/layout/radial6"/>
    <dgm:cxn modelId="{97B3EC4C-8132-421A-8E00-29752C05B320}" srcId="{C4E5B170-FBFE-4075-884C-DA4249ACD05C}" destId="{2D81D681-FA26-498E-8D98-2FCC177CC857}" srcOrd="0" destOrd="0" parTransId="{CAD69754-14DB-4875-BE82-832B49AAC519}" sibTransId="{1EAC05BB-6174-445D-8440-7C78EF86C5A9}"/>
    <dgm:cxn modelId="{9383BDFF-BA76-4F3D-AEA0-263FA77AB2A6}" srcId="{2D81D681-FA26-498E-8D98-2FCC177CC857}" destId="{83779EC4-352C-4DD8-85A3-683CC509C4F0}" srcOrd="2" destOrd="0" parTransId="{CF183F93-4DE1-4A87-92FD-015B1F5FC8DF}" sibTransId="{779967D8-0355-4403-8F71-60352DE73115}"/>
    <dgm:cxn modelId="{430745B3-CFE3-42BB-80C2-6913E5B84C6D}" type="presParOf" srcId="{12B2EDCA-2C24-45C6-85C5-5AEBF2C2A3E5}" destId="{9BBB1B18-3C47-481C-93B5-4EF751C37059}" srcOrd="0" destOrd="0" presId="urn:microsoft.com/office/officeart/2005/8/layout/radial6"/>
    <dgm:cxn modelId="{1FF1D017-EDED-476C-97FB-DCC524504012}" type="presParOf" srcId="{12B2EDCA-2C24-45C6-85C5-5AEBF2C2A3E5}" destId="{EB46DE0E-3D22-4A03-8AF4-7AE9CEC86D8C}" srcOrd="1" destOrd="0" presId="urn:microsoft.com/office/officeart/2005/8/layout/radial6"/>
    <dgm:cxn modelId="{425D2CDB-FDE4-4295-8B77-7083C32E62E3}" type="presParOf" srcId="{12B2EDCA-2C24-45C6-85C5-5AEBF2C2A3E5}" destId="{7B0A994F-457C-48DD-A758-55FFBC449266}" srcOrd="2" destOrd="0" presId="urn:microsoft.com/office/officeart/2005/8/layout/radial6"/>
    <dgm:cxn modelId="{DA6910F2-C5B0-4403-9A72-39D38A389AA0}" type="presParOf" srcId="{12B2EDCA-2C24-45C6-85C5-5AEBF2C2A3E5}" destId="{0DA19E45-B591-45B9-A880-D1E03C0324DA}" srcOrd="3" destOrd="0" presId="urn:microsoft.com/office/officeart/2005/8/layout/radial6"/>
    <dgm:cxn modelId="{97EE1328-85C1-492F-94D5-5DAC2A487B9F}" type="presParOf" srcId="{12B2EDCA-2C24-45C6-85C5-5AEBF2C2A3E5}" destId="{7141821F-2B54-4E26-ACF8-F1334F0D6B39}" srcOrd="4" destOrd="0" presId="urn:microsoft.com/office/officeart/2005/8/layout/radial6"/>
    <dgm:cxn modelId="{F072FB4A-1E5C-4CDE-B014-C3BECCD3A72C}" type="presParOf" srcId="{12B2EDCA-2C24-45C6-85C5-5AEBF2C2A3E5}" destId="{605085E3-B959-4213-BF1F-D06830F7BC79}" srcOrd="5" destOrd="0" presId="urn:microsoft.com/office/officeart/2005/8/layout/radial6"/>
    <dgm:cxn modelId="{F8208AD9-2A1C-45C7-A3F1-7B8868B40EDE}" type="presParOf" srcId="{12B2EDCA-2C24-45C6-85C5-5AEBF2C2A3E5}" destId="{AABA9FAD-7B17-438C-BA2D-EF3C46EFE892}" srcOrd="6" destOrd="0" presId="urn:microsoft.com/office/officeart/2005/8/layout/radial6"/>
    <dgm:cxn modelId="{46ABC472-615C-4245-8E4B-6479C6F24ED6}" type="presParOf" srcId="{12B2EDCA-2C24-45C6-85C5-5AEBF2C2A3E5}" destId="{0D3B06C9-CB20-49D8-AD69-CB8A0B7A8B64}" srcOrd="7" destOrd="0" presId="urn:microsoft.com/office/officeart/2005/8/layout/radial6"/>
    <dgm:cxn modelId="{D4281491-C60A-440F-8CB9-57786E6E01DD}" type="presParOf" srcId="{12B2EDCA-2C24-45C6-85C5-5AEBF2C2A3E5}" destId="{A5DFEFA2-B316-485B-891B-F9F4179AE786}" srcOrd="8" destOrd="0" presId="urn:microsoft.com/office/officeart/2005/8/layout/radial6"/>
    <dgm:cxn modelId="{C6AFEE0D-7561-4492-AB50-4242D46B1A02}" type="presParOf" srcId="{12B2EDCA-2C24-45C6-85C5-5AEBF2C2A3E5}" destId="{184985C4-07A0-453C-BA28-7967E2372273}" srcOrd="9" destOrd="0" presId="urn:microsoft.com/office/officeart/2005/8/layout/radial6"/>
    <dgm:cxn modelId="{169B6A9F-D665-4D38-98A6-747E27227FAB}" type="presParOf" srcId="{12B2EDCA-2C24-45C6-85C5-5AEBF2C2A3E5}" destId="{30C19E41-5A34-469F-AB19-32049A4EBCED}" srcOrd="10" destOrd="0" presId="urn:microsoft.com/office/officeart/2005/8/layout/radial6"/>
    <dgm:cxn modelId="{71783059-46A4-4C27-AAA8-776A60EFBA27}" type="presParOf" srcId="{12B2EDCA-2C24-45C6-85C5-5AEBF2C2A3E5}" destId="{92EE308E-1679-4D25-A6C9-B630A20A074D}" srcOrd="11" destOrd="0" presId="urn:microsoft.com/office/officeart/2005/8/layout/radial6"/>
    <dgm:cxn modelId="{490C6F8C-13C7-44ED-8B3E-E740F2CF2E40}" type="presParOf" srcId="{12B2EDCA-2C24-45C6-85C5-5AEBF2C2A3E5}" destId="{84B082BB-04EB-4428-A88D-870C63001149}" srcOrd="12" destOrd="0" presId="urn:microsoft.com/office/officeart/2005/8/layout/radial6"/>
    <dgm:cxn modelId="{1D36DE76-AAA8-40CD-983F-FBA6482DBE09}" type="presParOf" srcId="{12B2EDCA-2C24-45C6-85C5-5AEBF2C2A3E5}" destId="{9D642185-8E0F-4854-A9FD-251A2E46014A}" srcOrd="13" destOrd="0" presId="urn:microsoft.com/office/officeart/2005/8/layout/radial6"/>
    <dgm:cxn modelId="{791807B7-617A-4368-8257-540772E73017}" type="presParOf" srcId="{12B2EDCA-2C24-45C6-85C5-5AEBF2C2A3E5}" destId="{C4F7BDDB-8360-4DDB-A661-749C3B2F9713}" srcOrd="14" destOrd="0" presId="urn:microsoft.com/office/officeart/2005/8/layout/radial6"/>
    <dgm:cxn modelId="{99B0F5AA-2596-4F19-B3F4-25E856A0E51C}" type="presParOf" srcId="{12B2EDCA-2C24-45C6-85C5-5AEBF2C2A3E5}" destId="{D4825A38-1499-47C9-BCC8-9C627F4B1FE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4870" cy="502755"/>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9" y="0"/>
            <a:ext cx="2984870" cy="502755"/>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7547"/>
            <a:ext cx="2984870" cy="502754"/>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sz="1200" smtClean="0">
                <a:solidFill>
                  <a:schemeClr val="dk1"/>
                </a:solidFill>
                <a:latin typeface="Calibri"/>
                <a:ea typeface="Calibri"/>
                <a:cs typeface="Calibri"/>
                <a:sym typeface="Calibri"/>
              </a:rPr>
              <a:pPr algn="r"/>
              <a:t>‹#›</a:t>
            </a:fld>
            <a:endParaRPr lang="en-ID"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42421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0" indent="0"/>
            <a:endParaRPr/>
          </a:p>
        </p:txBody>
      </p:sp>
      <p:sp>
        <p:nvSpPr>
          <p:cNvPr id="184" name="Google Shape;184;p1: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1</a:t>
            </a:fld>
            <a:endParaRPr/>
          </a:p>
        </p:txBody>
      </p:sp>
    </p:spTree>
    <p:extLst>
      <p:ext uri="{BB962C8B-B14F-4D97-AF65-F5344CB8AC3E}">
        <p14:creationId xmlns:p14="http://schemas.microsoft.com/office/powerpoint/2010/main" val="168284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190826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76772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65981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133971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28647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47570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11178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215809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2574324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3599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8817" y="4822270"/>
            <a:ext cx="5510530" cy="3945493"/>
          </a:xfrm>
          <a:prstGeom prst="rect">
            <a:avLst/>
          </a:prstGeom>
        </p:spPr>
        <p:txBody>
          <a:bodyPr spcFirstLastPara="1" wrap="square" lIns="94213" tIns="47094" rIns="94213" bIns="47094" anchor="t" anchorCtr="0">
            <a:noAutofit/>
          </a:bodyPr>
          <a:lstStyle/>
          <a:p>
            <a:pPr marL="0" indent="0"/>
            <a:endParaRPr/>
          </a:p>
        </p:txBody>
      </p:sp>
      <p:sp>
        <p:nvSpPr>
          <p:cNvPr id="215" name="Google Shape;215;p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819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418959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67635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73885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821521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176679">
              <a:buClr>
                <a:schemeClr val="dk1"/>
              </a:buClr>
              <a:buSzPts val="1200"/>
              <a:buFont typeface="Arial"/>
              <a:buChar char="•"/>
            </a:pPr>
            <a:r>
              <a:rPr lang="en-ID"/>
              <a:t>spbe security domain consists of 3 security areas including : standar keamanan/security standard, penerapan keamanan/security implementation and then kelaikan keamanan or security assessment its like providing security recommendations or procedur for assess the extent of security of a system.</a:t>
            </a:r>
            <a:endParaRPr/>
          </a:p>
          <a:p>
            <a:pPr marL="176679" indent="-176679">
              <a:buClr>
                <a:schemeClr val="dk1"/>
              </a:buClr>
              <a:buSzPts val="1200"/>
              <a:buFont typeface="Arial"/>
              <a:buChar char="•"/>
            </a:pPr>
            <a:r>
              <a:rPr lang="en-ID"/>
              <a:t>security areas for standar keamanan/security standard is a minimum security requirement or  minimum requirements that must applied or which must be implemented by each IPPD or every government agency in Indonesia. </a:t>
            </a:r>
            <a:endParaRPr/>
          </a:p>
          <a:p>
            <a:pPr marL="176679" indent="-176679">
              <a:buClr>
                <a:schemeClr val="dk1"/>
              </a:buClr>
              <a:buSzPts val="1200"/>
              <a:buFont typeface="Arial"/>
              <a:buChar char="•"/>
            </a:pPr>
            <a:r>
              <a:rPr lang="en-ID"/>
              <a:t>Security Standards ensure the implementation of security functions on data and information, SPBE infrastructure and SPBE applications in accordance with security requirements that have been set nationally or internationally.</a:t>
            </a:r>
            <a:endParaRPr/>
          </a:p>
          <a:p>
            <a:pPr marL="176679" indent="-98155">
              <a:buClr>
                <a:schemeClr val="dk1"/>
              </a:buClr>
              <a:buSzPts val="1200"/>
            </a:pPr>
            <a:endParaRPr/>
          </a:p>
          <a:p>
            <a:pPr marL="176679" indent="-176679">
              <a:buClr>
                <a:schemeClr val="dk1"/>
              </a:buClr>
              <a:buSzPts val="1200"/>
              <a:buFont typeface="Arial"/>
              <a:buChar char="•"/>
            </a:pPr>
            <a:r>
              <a:rPr lang="en-ID"/>
              <a:t>Security implementation is a series of processes in the form of a SPBE Security work program which must be implemented by every government in Indonesia as an effort to minimize the impact of SPBE Security risks.</a:t>
            </a:r>
            <a:endParaRPr/>
          </a:p>
          <a:p>
            <a:pPr marL="176679" indent="-176679">
              <a:buClr>
                <a:schemeClr val="dk1"/>
              </a:buClr>
              <a:buSzPts val="1200"/>
              <a:buFont typeface="Arial"/>
              <a:buChar char="•"/>
            </a:pPr>
            <a:r>
              <a:rPr lang="en-ID"/>
              <a:t>So Penerapan Keamanan is like activities to implement security in every government agency or what security programs must be carried out or implemented by every government agency</a:t>
            </a:r>
            <a:endParaRPr/>
          </a:p>
          <a:p>
            <a:pPr marL="176679" indent="-176679">
              <a:buClr>
                <a:schemeClr val="dk1"/>
              </a:buClr>
              <a:buSzPts val="1200"/>
              <a:buFont typeface="Arial"/>
              <a:buChar char="•"/>
            </a:pPr>
            <a:r>
              <a:rPr lang="en-ID"/>
              <a:t>The SPBE Security work program is structured based on the risk categories for applications, data and information, as well as the infrastructure of each IPPD. The target for the implementation of the SPBE Security work program is determined based on the needs of each IPPD.</a:t>
            </a:r>
            <a:endParaRPr/>
          </a:p>
          <a:p>
            <a:pPr marL="176679" indent="-98155">
              <a:buClr>
                <a:schemeClr val="dk1"/>
              </a:buClr>
              <a:buSzPts val="1200"/>
            </a:pPr>
            <a:endParaRPr/>
          </a:p>
          <a:p>
            <a:pPr marL="176679" indent="-176679">
              <a:buClr>
                <a:schemeClr val="dk1"/>
              </a:buClr>
              <a:buSzPts val="1200"/>
              <a:buFont typeface="Arial"/>
              <a:buChar char="•"/>
            </a:pPr>
            <a:r>
              <a:rPr lang="en-ID"/>
              <a:t>Kelaiakan Keamanan or Security Assessment is a vulnerability assessment of applications and infrastructure to obtain security recommendations</a:t>
            </a:r>
            <a:endParaRPr/>
          </a:p>
          <a:p>
            <a:pPr marL="176679" indent="-98155">
              <a:buClr>
                <a:schemeClr val="dk1"/>
              </a:buClr>
              <a:buSzPts val="1200"/>
            </a:pPr>
            <a:endParaRPr/>
          </a:p>
          <a:p>
            <a:pPr marL="176679" indent="-98155">
              <a:buClr>
                <a:schemeClr val="dk1"/>
              </a:buClr>
              <a:buSzPts val="1200"/>
            </a:pPr>
            <a:endParaRPr/>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30</a:t>
            </a:fld>
            <a:endParaRPr/>
          </a:p>
        </p:txBody>
      </p:sp>
    </p:spTree>
    <p:extLst>
      <p:ext uri="{BB962C8B-B14F-4D97-AF65-F5344CB8AC3E}">
        <p14:creationId xmlns:p14="http://schemas.microsoft.com/office/powerpoint/2010/main" val="2024920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176679">
              <a:buClr>
                <a:schemeClr val="dk1"/>
              </a:buClr>
              <a:buSzPts val="1200"/>
              <a:buFont typeface="Arial"/>
              <a:buChar char="•"/>
            </a:pPr>
            <a:r>
              <a:rPr lang="en-ID"/>
              <a:t>spbe security domain consists of 3 security areas including : standar keamanan/security standard, penerapan keamanan/security implementation and then kelaikan keamanan or security assessment its like providing security recommendations or procedur for assess the extent of security of a system.</a:t>
            </a:r>
            <a:endParaRPr/>
          </a:p>
          <a:p>
            <a:pPr marL="176679" indent="-176679">
              <a:buClr>
                <a:schemeClr val="dk1"/>
              </a:buClr>
              <a:buSzPts val="1200"/>
              <a:buFont typeface="Arial"/>
              <a:buChar char="•"/>
            </a:pPr>
            <a:r>
              <a:rPr lang="en-ID"/>
              <a:t>security areas for standar keamanan/security standard is a minimum security requirement or  minimum requirements that must applied or which must be implemented by each IPPD or every government agency in Indonesia. </a:t>
            </a:r>
            <a:endParaRPr/>
          </a:p>
          <a:p>
            <a:pPr marL="176679" indent="-176679">
              <a:buClr>
                <a:schemeClr val="dk1"/>
              </a:buClr>
              <a:buSzPts val="1200"/>
              <a:buFont typeface="Arial"/>
              <a:buChar char="•"/>
            </a:pPr>
            <a:r>
              <a:rPr lang="en-ID"/>
              <a:t>Security Standards ensure the implementation of security functions on data and information, SPBE infrastructure and SPBE applications in accordance with security requirements that have been set nationally or internationally.</a:t>
            </a:r>
            <a:endParaRPr/>
          </a:p>
          <a:p>
            <a:pPr marL="176679" indent="-98155">
              <a:buClr>
                <a:schemeClr val="dk1"/>
              </a:buClr>
              <a:buSzPts val="1200"/>
            </a:pPr>
            <a:endParaRPr/>
          </a:p>
          <a:p>
            <a:pPr marL="176679" indent="-176679">
              <a:buClr>
                <a:schemeClr val="dk1"/>
              </a:buClr>
              <a:buSzPts val="1200"/>
              <a:buFont typeface="Arial"/>
              <a:buChar char="•"/>
            </a:pPr>
            <a:r>
              <a:rPr lang="en-ID"/>
              <a:t>Security implementation is a series of processes in the form of a SPBE Security work program which must be implemented by every government in Indonesia as an effort to minimize the impact of SPBE Security risks.</a:t>
            </a:r>
            <a:endParaRPr/>
          </a:p>
          <a:p>
            <a:pPr marL="176679" indent="-176679">
              <a:buClr>
                <a:schemeClr val="dk1"/>
              </a:buClr>
              <a:buSzPts val="1200"/>
              <a:buFont typeface="Arial"/>
              <a:buChar char="•"/>
            </a:pPr>
            <a:r>
              <a:rPr lang="en-ID"/>
              <a:t>So Penerapan Keamanan is like activities to implement security in every government agency or what security programs must be carried out or implemented by every government agency</a:t>
            </a:r>
            <a:endParaRPr/>
          </a:p>
          <a:p>
            <a:pPr marL="176679" indent="-176679">
              <a:buClr>
                <a:schemeClr val="dk1"/>
              </a:buClr>
              <a:buSzPts val="1200"/>
              <a:buFont typeface="Arial"/>
              <a:buChar char="•"/>
            </a:pPr>
            <a:r>
              <a:rPr lang="en-ID"/>
              <a:t>The SPBE Security work program is structured based on the risk categories for applications, data and information, as well as the infrastructure of each IPPD. The target for the implementation of the SPBE Security work program is determined based on the needs of each IPPD.</a:t>
            </a:r>
            <a:endParaRPr/>
          </a:p>
          <a:p>
            <a:pPr marL="176679" indent="-98155">
              <a:buClr>
                <a:schemeClr val="dk1"/>
              </a:buClr>
              <a:buSzPts val="1200"/>
            </a:pPr>
            <a:endParaRPr/>
          </a:p>
          <a:p>
            <a:pPr marL="176679" indent="-176679">
              <a:buClr>
                <a:schemeClr val="dk1"/>
              </a:buClr>
              <a:buSzPts val="1200"/>
              <a:buFont typeface="Arial"/>
              <a:buChar char="•"/>
            </a:pPr>
            <a:r>
              <a:rPr lang="en-ID"/>
              <a:t>Kelaiakan Keamanan or Security Assessment is a vulnerability assessment of applications and infrastructure to obtain security recommendations</a:t>
            </a:r>
            <a:endParaRPr/>
          </a:p>
          <a:p>
            <a:pPr marL="176679" indent="-98155">
              <a:buClr>
                <a:schemeClr val="dk1"/>
              </a:buClr>
              <a:buSzPts val="1200"/>
            </a:pPr>
            <a:endParaRPr/>
          </a:p>
          <a:p>
            <a:pPr marL="176679" indent="-98155">
              <a:buClr>
                <a:schemeClr val="dk1"/>
              </a:buClr>
              <a:buSzPts val="1200"/>
            </a:pPr>
            <a:endParaRPr/>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31</a:t>
            </a:fld>
            <a:endParaRPr/>
          </a:p>
        </p:txBody>
      </p:sp>
    </p:spTree>
    <p:extLst>
      <p:ext uri="{BB962C8B-B14F-4D97-AF65-F5344CB8AC3E}">
        <p14:creationId xmlns:p14="http://schemas.microsoft.com/office/powerpoint/2010/main" val="77898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98155">
              <a:buClr>
                <a:schemeClr val="dk1"/>
              </a:buClr>
              <a:buSzPts val="1200"/>
            </a:pPr>
            <a:endParaRPr dirty="0"/>
          </a:p>
          <a:p>
            <a:pPr marL="176679" indent="-98155">
              <a:buClr>
                <a:schemeClr val="dk1"/>
              </a:buClr>
              <a:buSzPts val="1200"/>
            </a:pPr>
            <a:endParaRPr dirty="0"/>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32</a:t>
            </a:fld>
            <a:endParaRPr/>
          </a:p>
        </p:txBody>
      </p:sp>
    </p:spTree>
    <p:extLst>
      <p:ext uri="{BB962C8B-B14F-4D97-AF65-F5344CB8AC3E}">
        <p14:creationId xmlns:p14="http://schemas.microsoft.com/office/powerpoint/2010/main" val="3098307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98155">
              <a:buClr>
                <a:schemeClr val="dk1"/>
              </a:buClr>
              <a:buSzPts val="1200"/>
            </a:pPr>
            <a:endParaRPr dirty="0"/>
          </a:p>
          <a:p>
            <a:pPr marL="176679" indent="-98155">
              <a:buClr>
                <a:schemeClr val="dk1"/>
              </a:buClr>
              <a:buSzPts val="1200"/>
            </a:pPr>
            <a:endParaRPr dirty="0"/>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33</a:t>
            </a:fld>
            <a:endParaRPr/>
          </a:p>
        </p:txBody>
      </p:sp>
    </p:spTree>
    <p:extLst>
      <p:ext uri="{BB962C8B-B14F-4D97-AF65-F5344CB8AC3E}">
        <p14:creationId xmlns:p14="http://schemas.microsoft.com/office/powerpoint/2010/main" val="725886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98155">
              <a:buClr>
                <a:schemeClr val="dk1"/>
              </a:buClr>
              <a:buSzPts val="1200"/>
            </a:pPr>
            <a:endParaRPr dirty="0"/>
          </a:p>
          <a:p>
            <a:pPr marL="176679" indent="-98155">
              <a:buClr>
                <a:schemeClr val="dk1"/>
              </a:buClr>
              <a:buSzPts val="1200"/>
            </a:pPr>
            <a:endParaRPr dirty="0"/>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34</a:t>
            </a:fld>
            <a:endParaRPr/>
          </a:p>
        </p:txBody>
      </p:sp>
    </p:spTree>
    <p:extLst>
      <p:ext uri="{BB962C8B-B14F-4D97-AF65-F5344CB8AC3E}">
        <p14:creationId xmlns:p14="http://schemas.microsoft.com/office/powerpoint/2010/main" val="999590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98155">
              <a:buClr>
                <a:schemeClr val="dk1"/>
              </a:buClr>
              <a:buSzPts val="1200"/>
            </a:pPr>
            <a:endParaRPr dirty="0"/>
          </a:p>
          <a:p>
            <a:pPr marL="176679" indent="-98155">
              <a:buClr>
                <a:schemeClr val="dk1"/>
              </a:buClr>
              <a:buSzPts val="1200"/>
            </a:pPr>
            <a:endParaRPr dirty="0"/>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36</a:t>
            </a:fld>
            <a:endParaRPr/>
          </a:p>
        </p:txBody>
      </p:sp>
    </p:spTree>
    <p:extLst>
      <p:ext uri="{BB962C8B-B14F-4D97-AF65-F5344CB8AC3E}">
        <p14:creationId xmlns:p14="http://schemas.microsoft.com/office/powerpoint/2010/main" val="119137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88817" y="4822270"/>
            <a:ext cx="5510530" cy="3945493"/>
          </a:xfrm>
          <a:prstGeom prst="rect">
            <a:avLst/>
          </a:prstGeom>
        </p:spPr>
        <p:txBody>
          <a:bodyPr spcFirstLastPara="1" wrap="square" lIns="94213" tIns="47094" rIns="94213" bIns="47094" anchor="t" anchorCtr="0">
            <a:noAutofit/>
          </a:bodyPr>
          <a:lstStyle/>
          <a:p>
            <a:pPr marL="0" indent="0"/>
            <a:endParaRPr/>
          </a:p>
        </p:txBody>
      </p:sp>
      <p:sp>
        <p:nvSpPr>
          <p:cNvPr id="223" name="Google Shape;223;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141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98155">
              <a:buClr>
                <a:schemeClr val="dk1"/>
              </a:buClr>
              <a:buSzPts val="1200"/>
            </a:pPr>
            <a:endParaRPr dirty="0"/>
          </a:p>
          <a:p>
            <a:pPr marL="176679" indent="-98155">
              <a:buClr>
                <a:schemeClr val="dk1"/>
              </a:buClr>
              <a:buSzPts val="1200"/>
            </a:pPr>
            <a:endParaRPr dirty="0"/>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38</a:t>
            </a:fld>
            <a:endParaRPr/>
          </a:p>
        </p:txBody>
      </p:sp>
    </p:spTree>
    <p:extLst>
      <p:ext uri="{BB962C8B-B14F-4D97-AF65-F5344CB8AC3E}">
        <p14:creationId xmlns:p14="http://schemas.microsoft.com/office/powerpoint/2010/main" val="1312309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176679" indent="-98155">
              <a:buClr>
                <a:schemeClr val="dk1"/>
              </a:buClr>
              <a:buSzPts val="1200"/>
            </a:pPr>
            <a:endParaRPr dirty="0"/>
          </a:p>
          <a:p>
            <a:pPr marL="176679" indent="-98155">
              <a:buClr>
                <a:schemeClr val="dk1"/>
              </a:buClr>
              <a:buSzPts val="1200"/>
            </a:pPr>
            <a:endParaRPr dirty="0"/>
          </a:p>
        </p:txBody>
      </p:sp>
      <p:sp>
        <p:nvSpPr>
          <p:cNvPr id="263" name="Google Shape;263;p6:notes"/>
          <p:cNvSpPr txBox="1">
            <a:spLocks noGrp="1"/>
          </p:cNvSpPr>
          <p:nvPr>
            <p:ph type="sldNum" idx="12"/>
          </p:nvPr>
        </p:nvSpPr>
        <p:spPr>
          <a:xfrm>
            <a:off x="3901699" y="9517547"/>
            <a:ext cx="2984870" cy="50275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ID"/>
              <a:pPr algn="r"/>
              <a:t>39</a:t>
            </a:fld>
            <a:endParaRPr/>
          </a:p>
        </p:txBody>
      </p:sp>
    </p:spTree>
    <p:extLst>
      <p:ext uri="{BB962C8B-B14F-4D97-AF65-F5344CB8AC3E}">
        <p14:creationId xmlns:p14="http://schemas.microsoft.com/office/powerpoint/2010/main" val="3347742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26:notes"/>
          <p:cNvSpPr txBox="1">
            <a:spLocks noGrp="1"/>
          </p:cNvSpPr>
          <p:nvPr>
            <p:ph type="body" idx="1"/>
          </p:nvPr>
        </p:nvSpPr>
        <p:spPr>
          <a:xfrm>
            <a:off x="688817" y="4822270"/>
            <a:ext cx="5510530" cy="3945493"/>
          </a:xfrm>
          <a:prstGeom prst="rect">
            <a:avLst/>
          </a:prstGeom>
          <a:noFill/>
          <a:ln>
            <a:noFill/>
          </a:ln>
        </p:spPr>
        <p:txBody>
          <a:bodyPr spcFirstLastPara="1" wrap="square" lIns="94213" tIns="47094" rIns="94213" bIns="47094" anchor="t" anchorCtr="0">
            <a:noAutofit/>
          </a:bodyPr>
          <a:lstStyle/>
          <a:p>
            <a:pPr marL="0" indent="0">
              <a:buClr>
                <a:schemeClr val="dk1"/>
              </a:buClr>
              <a:buSzPts val="1200"/>
            </a:pPr>
            <a:endParaRPr/>
          </a:p>
        </p:txBody>
      </p:sp>
      <p:sp>
        <p:nvSpPr>
          <p:cNvPr id="882" name="Google Shape;88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920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160482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06328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18389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1844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373698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106363" y="752475"/>
            <a:ext cx="6675437"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8817" y="4759643"/>
            <a:ext cx="5510530" cy="4509135"/>
          </a:xfrm>
          <a:prstGeom prst="rect">
            <a:avLst/>
          </a:prstGeom>
          <a:noFill/>
          <a:ln>
            <a:noFill/>
          </a:ln>
        </p:spPr>
        <p:txBody>
          <a:bodyPr spcFirstLastPara="1" wrap="square" lIns="94213" tIns="94213" rIns="94213" bIns="94213"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294069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497200" y="3923680"/>
            <a:ext cx="5197600" cy="449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lt1"/>
              </a:buClr>
              <a:buSzPts val="1400"/>
              <a:buFont typeface="Poppins"/>
              <a:buNone/>
              <a:defRPr sz="1867">
                <a:solidFill>
                  <a:schemeClr val="lt1"/>
                </a:solidFill>
                <a:latin typeface="Poppins"/>
                <a:ea typeface="Poppins"/>
                <a:cs typeface="Poppins"/>
                <a:sym typeface="Poppins"/>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92" name="Google Shape;92;p14"/>
          <p:cNvSpPr txBox="1">
            <a:spLocks noGrp="1"/>
          </p:cNvSpPr>
          <p:nvPr>
            <p:ph type="subTitle" idx="1"/>
          </p:nvPr>
        </p:nvSpPr>
        <p:spPr>
          <a:xfrm>
            <a:off x="2449000" y="2485131"/>
            <a:ext cx="7294000" cy="132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Poppins ExtraBold"/>
              <a:buNone/>
              <a:defRPr sz="2400">
                <a:solidFill>
                  <a:schemeClr val="lt1"/>
                </a:solidFill>
                <a:latin typeface="Poppins ExtraBold"/>
                <a:ea typeface="Poppins ExtraBold"/>
                <a:cs typeface="Poppins ExtraBold"/>
                <a:sym typeface="Poppins ExtraBold"/>
              </a:defRPr>
            </a:lvl1pPr>
            <a:lvl2pPr lvl="1"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2pPr>
            <a:lvl3pPr lvl="2"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3pPr>
            <a:lvl4pPr lvl="3"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4pPr>
            <a:lvl5pPr lvl="4"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5pPr>
            <a:lvl6pPr lvl="5"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6pPr>
            <a:lvl7pPr lvl="6"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7pPr>
            <a:lvl8pPr lvl="7"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8pPr>
            <a:lvl9pPr lvl="8"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3679400" y="1274400"/>
            <a:ext cx="4833200" cy="7636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dk1"/>
              </a:buClr>
              <a:buSzPts val="4800"/>
              <a:buFont typeface="Poppins"/>
              <a:buNone/>
              <a:defRPr sz="6400" b="1">
                <a:latin typeface="Poppins"/>
                <a:ea typeface="Poppins"/>
                <a:cs typeface="Poppins"/>
                <a:sym typeface="Poppins"/>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95" name="Google Shape;95;p15"/>
          <p:cNvSpPr txBox="1">
            <a:spLocks noGrp="1"/>
          </p:cNvSpPr>
          <p:nvPr>
            <p:ph type="body" idx="1"/>
          </p:nvPr>
        </p:nvSpPr>
        <p:spPr>
          <a:xfrm>
            <a:off x="3893200" y="2234600"/>
            <a:ext cx="4405600" cy="1876800"/>
          </a:xfrm>
          <a:prstGeom prst="rect">
            <a:avLst/>
          </a:prstGeom>
          <a:noFill/>
          <a:ln>
            <a:noFill/>
          </a:ln>
        </p:spPr>
        <p:txBody>
          <a:bodyPr spcFirstLastPara="1" wrap="square" lIns="91425" tIns="91425" rIns="91425" bIns="91425" anchor="t" anchorCtr="0">
            <a:noAutofit/>
          </a:bodyPr>
          <a:lstStyle>
            <a:lvl1pPr marL="457200" lvl="0" indent="-317500" algn="ctr">
              <a:lnSpc>
                <a:spcPct val="90000"/>
              </a:lnSpc>
              <a:spcBef>
                <a:spcPts val="0"/>
              </a:spcBef>
              <a:spcAft>
                <a:spcPts val="0"/>
              </a:spcAft>
              <a:buClr>
                <a:schemeClr val="dk1"/>
              </a:buClr>
              <a:buSzPts val="1400"/>
              <a:buChar char="●"/>
              <a:defRPr/>
            </a:lvl1pPr>
            <a:lvl2pPr marL="914400" lvl="1" indent="-317500" algn="ctr">
              <a:lnSpc>
                <a:spcPct val="90000"/>
              </a:lnSpc>
              <a:spcBef>
                <a:spcPts val="2133"/>
              </a:spcBef>
              <a:spcAft>
                <a:spcPts val="0"/>
              </a:spcAft>
              <a:buClr>
                <a:schemeClr val="dk1"/>
              </a:buClr>
              <a:buSzPts val="1400"/>
              <a:buChar char="○"/>
              <a:defRPr/>
            </a:lvl2pPr>
            <a:lvl3pPr marL="1371600" lvl="2" indent="-317500" algn="ctr">
              <a:lnSpc>
                <a:spcPct val="90000"/>
              </a:lnSpc>
              <a:spcBef>
                <a:spcPts val="2133"/>
              </a:spcBef>
              <a:spcAft>
                <a:spcPts val="0"/>
              </a:spcAft>
              <a:buClr>
                <a:schemeClr val="dk1"/>
              </a:buClr>
              <a:buSzPts val="1400"/>
              <a:buChar char="■"/>
              <a:defRPr/>
            </a:lvl3pPr>
            <a:lvl4pPr marL="1828800" lvl="3" indent="-317500" algn="ctr">
              <a:lnSpc>
                <a:spcPct val="90000"/>
              </a:lnSpc>
              <a:spcBef>
                <a:spcPts val="2133"/>
              </a:spcBef>
              <a:spcAft>
                <a:spcPts val="0"/>
              </a:spcAft>
              <a:buClr>
                <a:schemeClr val="dk1"/>
              </a:buClr>
              <a:buSzPts val="1400"/>
              <a:buChar char="●"/>
              <a:defRPr/>
            </a:lvl4pPr>
            <a:lvl5pPr marL="2286000" lvl="4" indent="-317500" algn="ctr">
              <a:lnSpc>
                <a:spcPct val="90000"/>
              </a:lnSpc>
              <a:spcBef>
                <a:spcPts val="2133"/>
              </a:spcBef>
              <a:spcAft>
                <a:spcPts val="0"/>
              </a:spcAft>
              <a:buClr>
                <a:schemeClr val="dk1"/>
              </a:buClr>
              <a:buSzPts val="1400"/>
              <a:buChar char="○"/>
              <a:defRPr/>
            </a:lvl5pPr>
            <a:lvl6pPr marL="2743200" lvl="5" indent="-317500" algn="ctr">
              <a:lnSpc>
                <a:spcPct val="90000"/>
              </a:lnSpc>
              <a:spcBef>
                <a:spcPts val="2133"/>
              </a:spcBef>
              <a:spcAft>
                <a:spcPts val="0"/>
              </a:spcAft>
              <a:buClr>
                <a:schemeClr val="dk1"/>
              </a:buClr>
              <a:buSzPts val="1400"/>
              <a:buChar char="■"/>
              <a:defRPr/>
            </a:lvl6pPr>
            <a:lvl7pPr marL="3200400" lvl="6" indent="-317500" algn="ctr">
              <a:lnSpc>
                <a:spcPct val="90000"/>
              </a:lnSpc>
              <a:spcBef>
                <a:spcPts val="2133"/>
              </a:spcBef>
              <a:spcAft>
                <a:spcPts val="0"/>
              </a:spcAft>
              <a:buClr>
                <a:schemeClr val="dk1"/>
              </a:buClr>
              <a:buSzPts val="1400"/>
              <a:buChar char="●"/>
              <a:defRPr/>
            </a:lvl7pPr>
            <a:lvl8pPr marL="3657600" lvl="7" indent="-317500" algn="ctr">
              <a:lnSpc>
                <a:spcPct val="90000"/>
              </a:lnSpc>
              <a:spcBef>
                <a:spcPts val="2133"/>
              </a:spcBef>
              <a:spcAft>
                <a:spcPts val="0"/>
              </a:spcAft>
              <a:buClr>
                <a:schemeClr val="dk1"/>
              </a:buClr>
              <a:buSzPts val="1400"/>
              <a:buChar char="○"/>
              <a:defRPr/>
            </a:lvl8pPr>
            <a:lvl9pPr marL="4114800" lvl="8" indent="-317500" algn="ctr">
              <a:lnSpc>
                <a:spcPct val="90000"/>
              </a:lnSpc>
              <a:spcBef>
                <a:spcPts val="2133"/>
              </a:spcBef>
              <a:spcAft>
                <a:spcPts val="2133"/>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497200" y="3923680"/>
            <a:ext cx="5197600" cy="449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lt1"/>
              </a:buClr>
              <a:buSzPts val="1400"/>
              <a:buFont typeface="Poppins"/>
              <a:buNone/>
              <a:defRPr sz="1867">
                <a:solidFill>
                  <a:schemeClr val="lt1"/>
                </a:solidFill>
                <a:latin typeface="Poppins"/>
                <a:ea typeface="Poppins"/>
                <a:cs typeface="Poppins"/>
                <a:sym typeface="Poppins"/>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04" name="Google Shape;104;p17"/>
          <p:cNvSpPr txBox="1">
            <a:spLocks noGrp="1"/>
          </p:cNvSpPr>
          <p:nvPr>
            <p:ph type="subTitle" idx="1"/>
          </p:nvPr>
        </p:nvSpPr>
        <p:spPr>
          <a:xfrm>
            <a:off x="2449000" y="2485131"/>
            <a:ext cx="7294000" cy="132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Poppins ExtraBold"/>
              <a:buNone/>
              <a:defRPr sz="2400">
                <a:solidFill>
                  <a:schemeClr val="lt1"/>
                </a:solidFill>
                <a:latin typeface="Poppins ExtraBold"/>
                <a:ea typeface="Poppins ExtraBold"/>
                <a:cs typeface="Poppins ExtraBold"/>
                <a:sym typeface="Poppins ExtraBold"/>
              </a:defRPr>
            </a:lvl1pPr>
            <a:lvl2pPr lvl="1"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2pPr>
            <a:lvl3pPr lvl="2"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3pPr>
            <a:lvl4pPr lvl="3"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4pPr>
            <a:lvl5pPr lvl="4"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5pPr>
            <a:lvl6pPr lvl="5"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6pPr>
            <a:lvl7pPr lvl="6"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7pPr>
            <a:lvl8pPr lvl="7"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8pPr>
            <a:lvl9pPr lvl="8" algn="l">
              <a:lnSpc>
                <a:spcPct val="100000"/>
              </a:lnSpc>
              <a:spcBef>
                <a:spcPts val="0"/>
              </a:spcBef>
              <a:spcAft>
                <a:spcPts val="0"/>
              </a:spcAft>
              <a:buClr>
                <a:schemeClr val="lt1"/>
              </a:buClr>
              <a:buSzPts val="3000"/>
              <a:buFont typeface="Poppins ExtraBold"/>
              <a:buNone/>
              <a:defRPr sz="4000">
                <a:solidFill>
                  <a:schemeClr val="lt1"/>
                </a:solidFill>
                <a:latin typeface="Poppins ExtraBold"/>
                <a:ea typeface="Poppins ExtraBold"/>
                <a:cs typeface="Poppins ExtraBold"/>
                <a:sym typeface="Poppins ExtraBol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5"/>
        <p:cNvGrpSpPr/>
        <p:nvPr/>
      </p:nvGrpSpPr>
      <p:grpSpPr>
        <a:xfrm>
          <a:off x="0" y="0"/>
          <a:ext cx="0" cy="0"/>
          <a:chOff x="0" y="0"/>
          <a:chExt cx="0" cy="0"/>
        </a:xfrm>
      </p:grpSpPr>
      <p:sp>
        <p:nvSpPr>
          <p:cNvPr id="106" name="Google Shape;106;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8"/>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8"/>
        <p:cNvGrpSpPr/>
        <p:nvPr/>
      </p:nvGrpSpPr>
      <p:grpSpPr>
        <a:xfrm>
          <a:off x="0" y="0"/>
          <a:ext cx="0" cy="0"/>
          <a:chOff x="0" y="0"/>
          <a:chExt cx="0" cy="0"/>
        </a:xfrm>
      </p:grpSpPr>
      <p:sp>
        <p:nvSpPr>
          <p:cNvPr id="119" name="Google Shape;119;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7" name="Google Shape;12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264800" y="584600"/>
            <a:ext cx="7662400" cy="76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1800"/>
              <a:buFont typeface="Poppins"/>
              <a:buNone/>
              <a:defRPr sz="2400" b="1">
                <a:latin typeface="Poppins"/>
                <a:ea typeface="Poppins"/>
                <a:cs typeface="Poppins"/>
                <a:sym typeface="Poppins"/>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3" name="Google Shape;23;p3"/>
          <p:cNvSpPr txBox="1">
            <a:spLocks noGrp="1"/>
          </p:cNvSpPr>
          <p:nvPr>
            <p:ph type="title" idx="2"/>
          </p:nvPr>
        </p:nvSpPr>
        <p:spPr>
          <a:xfrm>
            <a:off x="1407205" y="4418067"/>
            <a:ext cx="3102800" cy="8508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dk1"/>
              </a:buClr>
              <a:buSzPts val="1800"/>
              <a:buFont typeface="Calibri"/>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24" name="Google Shape;24;p3"/>
          <p:cNvSpPr txBox="1">
            <a:spLocks noGrp="1"/>
          </p:cNvSpPr>
          <p:nvPr>
            <p:ph type="subTitle" idx="1"/>
          </p:nvPr>
        </p:nvSpPr>
        <p:spPr>
          <a:xfrm>
            <a:off x="1407199" y="5366100"/>
            <a:ext cx="3102800" cy="72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lvl2pPr>
            <a:lvl3pPr lvl="2" algn="ctr">
              <a:lnSpc>
                <a:spcPct val="100000"/>
              </a:lnSpc>
              <a:spcBef>
                <a:spcPts val="0"/>
              </a:spcBef>
              <a:spcAft>
                <a:spcPts val="0"/>
              </a:spcAft>
              <a:buClr>
                <a:schemeClr val="dk1"/>
              </a:buClr>
              <a:buSzPts val="1400"/>
              <a:buNone/>
              <a:defRPr/>
            </a:lvl3pPr>
            <a:lvl4pPr lvl="3" algn="ctr">
              <a:lnSpc>
                <a:spcPct val="100000"/>
              </a:lnSpc>
              <a:spcBef>
                <a:spcPts val="0"/>
              </a:spcBef>
              <a:spcAft>
                <a:spcPts val="0"/>
              </a:spcAft>
              <a:buClr>
                <a:schemeClr val="dk1"/>
              </a:buClr>
              <a:buSzPts val="1400"/>
              <a:buNone/>
              <a:defRPr/>
            </a:lvl4pPr>
            <a:lvl5pPr lvl="4" algn="ctr">
              <a:lnSpc>
                <a:spcPct val="100000"/>
              </a:lnSpc>
              <a:spcBef>
                <a:spcPts val="0"/>
              </a:spcBef>
              <a:spcAft>
                <a:spcPts val="0"/>
              </a:spcAft>
              <a:buClr>
                <a:schemeClr val="dk1"/>
              </a:buClr>
              <a:buSzPts val="1400"/>
              <a:buNone/>
              <a:defRPr/>
            </a:lvl5pPr>
            <a:lvl6pPr lvl="5" algn="ctr">
              <a:lnSpc>
                <a:spcPct val="100000"/>
              </a:lnSpc>
              <a:spcBef>
                <a:spcPts val="0"/>
              </a:spcBef>
              <a:spcAft>
                <a:spcPts val="0"/>
              </a:spcAft>
              <a:buClr>
                <a:schemeClr val="dk1"/>
              </a:buClr>
              <a:buSzPts val="1400"/>
              <a:buNone/>
              <a:defRPr/>
            </a:lvl6pPr>
            <a:lvl7pPr lvl="6" algn="ctr">
              <a:lnSpc>
                <a:spcPct val="100000"/>
              </a:lnSpc>
              <a:spcBef>
                <a:spcPts val="0"/>
              </a:spcBef>
              <a:spcAft>
                <a:spcPts val="0"/>
              </a:spcAft>
              <a:buClr>
                <a:schemeClr val="dk1"/>
              </a:buClr>
              <a:buSzPts val="1400"/>
              <a:buNone/>
              <a:defRPr/>
            </a:lvl7pPr>
            <a:lvl8pPr lvl="7" algn="ctr">
              <a:lnSpc>
                <a:spcPct val="100000"/>
              </a:lnSpc>
              <a:spcBef>
                <a:spcPts val="0"/>
              </a:spcBef>
              <a:spcAft>
                <a:spcPts val="0"/>
              </a:spcAft>
              <a:buClr>
                <a:schemeClr val="dk1"/>
              </a:buClr>
              <a:buSzPts val="1400"/>
              <a:buNone/>
              <a:defRPr/>
            </a:lvl8pPr>
            <a:lvl9pPr lvl="8" algn="ctr">
              <a:lnSpc>
                <a:spcPct val="100000"/>
              </a:lnSpc>
              <a:spcBef>
                <a:spcPts val="0"/>
              </a:spcBef>
              <a:spcAft>
                <a:spcPts val="0"/>
              </a:spcAft>
              <a:buClr>
                <a:schemeClr val="dk1"/>
              </a:buClr>
              <a:buSzPts val="1400"/>
              <a:buNone/>
              <a:defRPr/>
            </a:lvl9pPr>
          </a:lstStyle>
          <a:p>
            <a:endParaRPr/>
          </a:p>
        </p:txBody>
      </p:sp>
      <p:sp>
        <p:nvSpPr>
          <p:cNvPr id="25" name="Google Shape;25;p3"/>
          <p:cNvSpPr txBox="1">
            <a:spLocks noGrp="1"/>
          </p:cNvSpPr>
          <p:nvPr>
            <p:ph type="title" idx="3"/>
          </p:nvPr>
        </p:nvSpPr>
        <p:spPr>
          <a:xfrm>
            <a:off x="7681816" y="4418067"/>
            <a:ext cx="3102800" cy="8508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1800"/>
              <a:buFont typeface="Calibri"/>
              <a:buNone/>
              <a:defRPr sz="2400">
                <a:solidFill>
                  <a:schemeClr val="lt1"/>
                </a:solidFill>
              </a:defRPr>
            </a:lvl1pPr>
            <a:lvl2pPr lvl="1" algn="ctr">
              <a:spcBef>
                <a:spcPts val="0"/>
              </a:spcBef>
              <a:spcAft>
                <a:spcPts val="0"/>
              </a:spcAft>
              <a:buClr>
                <a:schemeClr val="lt1"/>
              </a:buClr>
              <a:buSzPts val="1800"/>
              <a:buNone/>
              <a:defRPr sz="2400">
                <a:solidFill>
                  <a:schemeClr val="lt1"/>
                </a:solidFill>
              </a:defRPr>
            </a:lvl2pPr>
            <a:lvl3pPr lvl="2" algn="ctr">
              <a:spcBef>
                <a:spcPts val="0"/>
              </a:spcBef>
              <a:spcAft>
                <a:spcPts val="0"/>
              </a:spcAft>
              <a:buClr>
                <a:schemeClr val="lt1"/>
              </a:buClr>
              <a:buSzPts val="1800"/>
              <a:buNone/>
              <a:defRPr sz="2400">
                <a:solidFill>
                  <a:schemeClr val="lt1"/>
                </a:solidFill>
              </a:defRPr>
            </a:lvl3pPr>
            <a:lvl4pPr lvl="3" algn="ctr">
              <a:spcBef>
                <a:spcPts val="0"/>
              </a:spcBef>
              <a:spcAft>
                <a:spcPts val="0"/>
              </a:spcAft>
              <a:buClr>
                <a:schemeClr val="lt1"/>
              </a:buClr>
              <a:buSzPts val="1800"/>
              <a:buNone/>
              <a:defRPr sz="2400">
                <a:solidFill>
                  <a:schemeClr val="lt1"/>
                </a:solidFill>
              </a:defRPr>
            </a:lvl4pPr>
            <a:lvl5pPr lvl="4" algn="ctr">
              <a:spcBef>
                <a:spcPts val="0"/>
              </a:spcBef>
              <a:spcAft>
                <a:spcPts val="0"/>
              </a:spcAft>
              <a:buClr>
                <a:schemeClr val="lt1"/>
              </a:buClr>
              <a:buSzPts val="1800"/>
              <a:buNone/>
              <a:defRPr sz="2400">
                <a:solidFill>
                  <a:schemeClr val="lt1"/>
                </a:solidFill>
              </a:defRPr>
            </a:lvl5pPr>
            <a:lvl6pPr lvl="5" algn="ctr">
              <a:spcBef>
                <a:spcPts val="0"/>
              </a:spcBef>
              <a:spcAft>
                <a:spcPts val="0"/>
              </a:spcAft>
              <a:buClr>
                <a:schemeClr val="lt1"/>
              </a:buClr>
              <a:buSzPts val="1800"/>
              <a:buNone/>
              <a:defRPr sz="2400">
                <a:solidFill>
                  <a:schemeClr val="lt1"/>
                </a:solidFill>
              </a:defRPr>
            </a:lvl6pPr>
            <a:lvl7pPr lvl="6" algn="ctr">
              <a:spcBef>
                <a:spcPts val="0"/>
              </a:spcBef>
              <a:spcAft>
                <a:spcPts val="0"/>
              </a:spcAft>
              <a:buClr>
                <a:schemeClr val="lt1"/>
              </a:buClr>
              <a:buSzPts val="1800"/>
              <a:buNone/>
              <a:defRPr sz="2400">
                <a:solidFill>
                  <a:schemeClr val="lt1"/>
                </a:solidFill>
              </a:defRPr>
            </a:lvl7pPr>
            <a:lvl8pPr lvl="7" algn="ctr">
              <a:spcBef>
                <a:spcPts val="0"/>
              </a:spcBef>
              <a:spcAft>
                <a:spcPts val="0"/>
              </a:spcAft>
              <a:buClr>
                <a:schemeClr val="lt1"/>
              </a:buClr>
              <a:buSzPts val="1800"/>
              <a:buNone/>
              <a:defRPr sz="2400">
                <a:solidFill>
                  <a:schemeClr val="lt1"/>
                </a:solidFill>
              </a:defRPr>
            </a:lvl8pPr>
            <a:lvl9pPr lvl="8" algn="ctr">
              <a:spcBef>
                <a:spcPts val="0"/>
              </a:spcBef>
              <a:spcAft>
                <a:spcPts val="0"/>
              </a:spcAft>
              <a:buClr>
                <a:schemeClr val="lt1"/>
              </a:buClr>
              <a:buSzPts val="1800"/>
              <a:buNone/>
              <a:defRPr sz="2400">
                <a:solidFill>
                  <a:schemeClr val="lt1"/>
                </a:solidFill>
              </a:defRPr>
            </a:lvl9pPr>
          </a:lstStyle>
          <a:p>
            <a:endParaRPr/>
          </a:p>
        </p:txBody>
      </p:sp>
      <p:sp>
        <p:nvSpPr>
          <p:cNvPr id="26" name="Google Shape;26;p3"/>
          <p:cNvSpPr txBox="1">
            <a:spLocks noGrp="1"/>
          </p:cNvSpPr>
          <p:nvPr>
            <p:ph type="subTitle" idx="4"/>
          </p:nvPr>
        </p:nvSpPr>
        <p:spPr>
          <a:xfrm>
            <a:off x="7681811" y="5366100"/>
            <a:ext cx="3102800" cy="72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0" name="Google Shape;140;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2" name="Google Shape;142;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8" name="Google Shape;158;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 name="Google Shape;15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8"/>
          <p:cNvSpPr>
            <a:spLocks noGrp="1"/>
          </p:cNvSpPr>
          <p:nvPr>
            <p:ph type="pic" idx="2"/>
          </p:nvPr>
        </p:nvSpPr>
        <p:spPr>
          <a:xfrm>
            <a:off x="5183188" y="987425"/>
            <a:ext cx="6172200" cy="4873625"/>
          </a:xfrm>
          <a:prstGeom prst="rect">
            <a:avLst/>
          </a:prstGeom>
          <a:noFill/>
          <a:ln>
            <a:noFill/>
          </a:ln>
        </p:spPr>
      </p:sp>
      <p:sp>
        <p:nvSpPr>
          <p:cNvPr id="165" name="Google Shape;165;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hyperlink" Target="http://dukcapil.merauke.go.id/" TargetMode="External"/><Relationship Id="rId3" Type="http://schemas.openxmlformats.org/officeDocument/2006/relationships/hyperlink" Target="http://lpse.merauke.go.id/" TargetMode="External"/><Relationship Id="rId7" Type="http://schemas.openxmlformats.org/officeDocument/2006/relationships/hyperlink" Target="http://covid19.merauke.go.id/"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wbs.merauke.go.id/" TargetMode="External"/><Relationship Id="rId11" Type="http://schemas.openxmlformats.org/officeDocument/2006/relationships/hyperlink" Target="https://freehotspot.merauke.go.id/" TargetMode="External"/><Relationship Id="rId5" Type="http://schemas.openxmlformats.org/officeDocument/2006/relationships/hyperlink" Target="https://elapor.merauke.go.id/" TargetMode="External"/><Relationship Id="rId10" Type="http://schemas.openxmlformats.org/officeDocument/2006/relationships/hyperlink" Target="https://suara.merauke.go.id/" TargetMode="External"/><Relationship Id="rId4" Type="http://schemas.openxmlformats.org/officeDocument/2006/relationships/hyperlink" Target="http://simpbj.merauke.go.id/" TargetMode="External"/><Relationship Id="rId9" Type="http://schemas.openxmlformats.org/officeDocument/2006/relationships/hyperlink" Target="https://portal.merauke.go.i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access.merauke.go.id/" TargetMode="External"/><Relationship Id="rId3" Type="http://schemas.openxmlformats.org/officeDocument/2006/relationships/hyperlink" Target="https://pkk.merauke.go.id/" TargetMode="External"/><Relationship Id="rId7" Type="http://schemas.openxmlformats.org/officeDocument/2006/relationships/hyperlink" Target="http://perpusda.merauke.go.id/"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etda.merauke.go.id/" TargetMode="External"/><Relationship Id="rId5" Type="http://schemas.openxmlformats.org/officeDocument/2006/relationships/hyperlink" Target="http://dinsos.merauke.go.id/" TargetMode="External"/><Relationship Id="rId4" Type="http://schemas.openxmlformats.org/officeDocument/2006/relationships/hyperlink" Target="http://kominfo.merauke.go.id/" TargetMode="External"/><Relationship Id="rId9" Type="http://schemas.openxmlformats.org/officeDocument/2006/relationships/hyperlink" Target="https://eabsen.merauke.go.i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vidcon.merauke.go.id/"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jdih.merauke.go.id/" TargetMode="External"/><Relationship Id="rId5" Type="http://schemas.openxmlformats.org/officeDocument/2006/relationships/hyperlink" Target="https://simtl.merauke.go.id/" TargetMode="External"/><Relationship Id="rId4" Type="http://schemas.openxmlformats.org/officeDocument/2006/relationships/hyperlink" Target="http://sipace-datas.merauke.go.id/"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eabsen.merauke.go.id/api/%7bcontroller%7d/%7bid%7d"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covid19.merauke.go.id/web/api/%7bcontroller%7d" TargetMode="External"/><Relationship Id="rId4" Type="http://schemas.openxmlformats.org/officeDocument/2006/relationships/hyperlink" Target="https://portal.merauke.go.id/portal_api/%7bcontroller%7d/berit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1"/>
          <p:cNvPicPr preferRelativeResize="0"/>
          <p:nvPr/>
        </p:nvPicPr>
        <p:blipFill rotWithShape="1">
          <a:blip r:embed="rId3">
            <a:alphaModFix/>
          </a:blip>
          <a:srcRect/>
          <a:stretch/>
        </p:blipFill>
        <p:spPr>
          <a:xfrm>
            <a:off x="-1" y="-10629"/>
            <a:ext cx="12192000" cy="6868629"/>
          </a:xfrm>
          <a:prstGeom prst="rect">
            <a:avLst/>
          </a:prstGeom>
          <a:noFill/>
          <a:ln>
            <a:noFill/>
          </a:ln>
        </p:spPr>
      </p:pic>
      <p:sp>
        <p:nvSpPr>
          <p:cNvPr id="187" name="Google Shape;187;p31"/>
          <p:cNvSpPr txBox="1">
            <a:spLocks noGrp="1"/>
          </p:cNvSpPr>
          <p:nvPr>
            <p:ph type="title"/>
          </p:nvPr>
        </p:nvSpPr>
        <p:spPr>
          <a:xfrm>
            <a:off x="2208362" y="2987770"/>
            <a:ext cx="6676846" cy="2229446"/>
          </a:xfrm>
          <a:prstGeom prst="rect">
            <a:avLst/>
          </a:prstGeom>
          <a:noFill/>
          <a:ln>
            <a:noFill/>
          </a:ln>
        </p:spPr>
        <p:txBody>
          <a:bodyPr spcFirstLastPara="1" wrap="square" lIns="0" tIns="13325" rIns="0" bIns="0" anchor="ctr" anchorCtr="0">
            <a:spAutoFit/>
          </a:bodyPr>
          <a:lstStyle/>
          <a:p>
            <a:pPr lvl="0" algn="ctr">
              <a:buClr>
                <a:srgbClr val="FFFFFF"/>
              </a:buClr>
              <a:buSzPts val="3200"/>
            </a:pPr>
            <a:r>
              <a:rPr lang="nn-NO" sz="3200" dirty="0" smtClean="0">
                <a:solidFill>
                  <a:schemeClr val="accent4"/>
                </a:solidFill>
              </a:rPr>
              <a:t>PENERAPAN </a:t>
            </a:r>
            <a:br>
              <a:rPr lang="nn-NO" sz="3200" dirty="0" smtClean="0">
                <a:solidFill>
                  <a:schemeClr val="accent4"/>
                </a:solidFill>
              </a:rPr>
            </a:br>
            <a:r>
              <a:rPr lang="nn-NO" sz="3200" dirty="0" smtClean="0">
                <a:solidFill>
                  <a:schemeClr val="accent4"/>
                </a:solidFill>
              </a:rPr>
              <a:t>ARSITEKTUR INFRASTRUKTUR </a:t>
            </a:r>
            <a:br>
              <a:rPr lang="nn-NO" sz="3200" dirty="0" smtClean="0">
                <a:solidFill>
                  <a:schemeClr val="accent4"/>
                </a:solidFill>
              </a:rPr>
            </a:br>
            <a:r>
              <a:rPr lang="nn-NO" sz="3200" dirty="0" smtClean="0">
                <a:solidFill>
                  <a:schemeClr val="accent4"/>
                </a:solidFill>
              </a:rPr>
              <a:t>DAN</a:t>
            </a:r>
            <a:br>
              <a:rPr lang="nn-NO" sz="3200" dirty="0" smtClean="0">
                <a:solidFill>
                  <a:schemeClr val="accent4"/>
                </a:solidFill>
              </a:rPr>
            </a:br>
            <a:r>
              <a:rPr lang="nn-NO" sz="3200" dirty="0" smtClean="0">
                <a:solidFill>
                  <a:schemeClr val="accent4"/>
                </a:solidFill>
              </a:rPr>
              <a:t>ARSITEKTUR APLIKASI SPBE </a:t>
            </a:r>
            <a:br>
              <a:rPr lang="nn-NO" sz="3200" dirty="0" smtClean="0">
                <a:solidFill>
                  <a:schemeClr val="accent4"/>
                </a:solidFill>
              </a:rPr>
            </a:br>
            <a:r>
              <a:rPr lang="nn-NO" sz="3200" dirty="0" smtClean="0">
                <a:solidFill>
                  <a:schemeClr val="bg1"/>
                </a:solidFill>
              </a:rPr>
              <a:t>DI KABUPATEN MERAUKE</a:t>
            </a:r>
            <a:endParaRPr sz="3200" i="0" dirty="0">
              <a:solidFill>
                <a:schemeClr val="bg1"/>
              </a:solidFill>
              <a:latin typeface="Trebuchet MS"/>
              <a:ea typeface="Trebuchet MS"/>
              <a:cs typeface="Trebuchet MS"/>
              <a:sym typeface="Trebuchet MS"/>
            </a:endParaRPr>
          </a:p>
        </p:txBody>
      </p:sp>
      <p:sp>
        <p:nvSpPr>
          <p:cNvPr id="188" name="Google Shape;188;p31"/>
          <p:cNvSpPr txBox="1"/>
          <p:nvPr/>
        </p:nvSpPr>
        <p:spPr>
          <a:xfrm>
            <a:off x="-1" y="5373926"/>
            <a:ext cx="12206027" cy="427040"/>
          </a:xfrm>
          <a:prstGeom prst="rect">
            <a:avLst/>
          </a:prstGeom>
          <a:noFill/>
          <a:ln>
            <a:noFill/>
          </a:ln>
        </p:spPr>
        <p:txBody>
          <a:bodyPr spcFirstLastPara="1" wrap="square" lIns="0" tIns="148575" rIns="0" bIns="0" anchor="t" anchorCtr="0">
            <a:spAutoFit/>
          </a:bodyPr>
          <a:lstStyle/>
          <a:p>
            <a:pPr marL="11113" marR="410844" lvl="0" indent="0" algn="ctr" rtl="0">
              <a:lnSpc>
                <a:spcPct val="100000"/>
              </a:lnSpc>
              <a:spcBef>
                <a:spcPts val="0"/>
              </a:spcBef>
              <a:spcAft>
                <a:spcPts val="0"/>
              </a:spcAft>
              <a:buNone/>
            </a:pPr>
            <a:r>
              <a:rPr lang="en-ID" sz="1800" b="1" i="0" u="none" strike="noStrike" cap="none" dirty="0" err="1" smtClean="0">
                <a:solidFill>
                  <a:srgbClr val="FFFFFF"/>
                </a:solidFill>
                <a:latin typeface="Arial"/>
                <a:ea typeface="Arial"/>
                <a:cs typeface="Arial"/>
                <a:sym typeface="Arial"/>
              </a:rPr>
              <a:t>Dinas</a:t>
            </a:r>
            <a:r>
              <a:rPr lang="en-ID" sz="1800" b="1" i="0" u="none" strike="noStrike" cap="none" dirty="0" smtClean="0">
                <a:solidFill>
                  <a:srgbClr val="FFFFFF"/>
                </a:solidFill>
                <a:latin typeface="Arial"/>
                <a:ea typeface="Arial"/>
                <a:cs typeface="Arial"/>
                <a:sym typeface="Arial"/>
              </a:rPr>
              <a:t> </a:t>
            </a:r>
            <a:r>
              <a:rPr lang="en-ID" sz="1800" b="1" i="0" u="none" strike="noStrike" cap="none" dirty="0" err="1" smtClean="0">
                <a:solidFill>
                  <a:srgbClr val="FFFFFF"/>
                </a:solidFill>
                <a:latin typeface="Arial"/>
                <a:ea typeface="Arial"/>
                <a:cs typeface="Arial"/>
                <a:sym typeface="Arial"/>
              </a:rPr>
              <a:t>Kominfo</a:t>
            </a:r>
            <a:r>
              <a:rPr lang="en-ID" sz="1800" b="1" i="0" u="none" strike="noStrike" cap="none" dirty="0" smtClean="0">
                <a:solidFill>
                  <a:srgbClr val="FFFFFF"/>
                </a:solidFill>
                <a:latin typeface="Arial"/>
                <a:ea typeface="Arial"/>
                <a:cs typeface="Arial"/>
                <a:sym typeface="Arial"/>
              </a:rPr>
              <a:t> </a:t>
            </a:r>
            <a:r>
              <a:rPr lang="en-ID" sz="1800" b="1" i="0" u="none" strike="noStrike" cap="none" dirty="0" err="1" smtClean="0">
                <a:solidFill>
                  <a:srgbClr val="FFFFFF"/>
                </a:solidFill>
                <a:latin typeface="Arial"/>
                <a:ea typeface="Arial"/>
                <a:cs typeface="Arial"/>
                <a:sym typeface="Arial"/>
              </a:rPr>
              <a:t>Kabupaten</a:t>
            </a:r>
            <a:r>
              <a:rPr lang="en-ID" sz="1800" b="1" i="0" u="none" strike="noStrike" cap="none" dirty="0" smtClean="0">
                <a:solidFill>
                  <a:srgbClr val="FFFFFF"/>
                </a:solidFill>
                <a:latin typeface="Arial"/>
                <a:ea typeface="Arial"/>
                <a:cs typeface="Arial"/>
                <a:sym typeface="Arial"/>
              </a:rPr>
              <a:t> </a:t>
            </a:r>
            <a:r>
              <a:rPr lang="en-ID" sz="1800" b="1" i="0" u="none" strike="noStrike" cap="none" dirty="0" err="1" smtClean="0">
                <a:solidFill>
                  <a:srgbClr val="FFFFFF"/>
                </a:solidFill>
                <a:latin typeface="Arial"/>
                <a:ea typeface="Arial"/>
                <a:cs typeface="Arial"/>
                <a:sym typeface="Arial"/>
              </a:rPr>
              <a:t>Merauke</a:t>
            </a:r>
            <a:endParaRPr sz="1800" b="1" i="0" u="none" strike="noStrike" cap="none" dirty="0">
              <a:solidFill>
                <a:schemeClr val="dk1"/>
              </a:solidFill>
              <a:latin typeface="Arial"/>
              <a:ea typeface="Arial"/>
              <a:cs typeface="Arial"/>
              <a:sym typeface="Arial"/>
            </a:endParaRPr>
          </a:p>
        </p:txBody>
      </p:sp>
      <p:pic>
        <p:nvPicPr>
          <p:cNvPr id="198" name="Google Shape;198;p31"/>
          <p:cNvPicPr preferRelativeResize="0"/>
          <p:nvPr/>
        </p:nvPicPr>
        <p:blipFill rotWithShape="1">
          <a:blip r:embed="rId4">
            <a:alphaModFix/>
          </a:blip>
          <a:srcRect/>
          <a:stretch/>
        </p:blipFill>
        <p:spPr>
          <a:xfrm>
            <a:off x="8700971" y="-10628"/>
            <a:ext cx="3491027" cy="1923650"/>
          </a:xfrm>
          <a:prstGeom prst="rect">
            <a:avLst/>
          </a:prstGeom>
          <a:noFill/>
          <a:ln>
            <a:noFill/>
          </a:ln>
        </p:spPr>
      </p:pic>
      <p:pic>
        <p:nvPicPr>
          <p:cNvPr id="192" name="Google Shape;192;p31"/>
          <p:cNvPicPr preferRelativeResize="0"/>
          <p:nvPr/>
        </p:nvPicPr>
        <p:blipFill rotWithShape="1">
          <a:blip r:embed="rId5">
            <a:alphaModFix/>
          </a:blip>
          <a:srcRect b="14332"/>
          <a:stretch/>
        </p:blipFill>
        <p:spPr>
          <a:xfrm>
            <a:off x="10401373" y="239244"/>
            <a:ext cx="1628248" cy="1322135"/>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9648" y="188517"/>
            <a:ext cx="1423590" cy="142359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8" name="Google Shape;258;p35"/>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5"/>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28;p38"/>
          <p:cNvSpPr/>
          <p:nvPr/>
        </p:nvSpPr>
        <p:spPr>
          <a:xfrm>
            <a:off x="0" y="-50279"/>
            <a:ext cx="89059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CAKUPAN LAYANAN JARINGAN KAB. MERAUKE</a:t>
            </a:r>
            <a:endParaRPr sz="2100" b="1" dirty="0">
              <a:solidFill>
                <a:schemeClr val="bg1"/>
              </a:solidFill>
              <a:latin typeface="Lato Black"/>
              <a:ea typeface="Lato Black"/>
              <a:cs typeface="Lato Black"/>
              <a:sym typeface="Lato Black"/>
            </a:endParaRPr>
          </a:p>
        </p:txBody>
      </p:sp>
      <p:sp>
        <p:nvSpPr>
          <p:cNvPr id="11" name="Google Shape;328;p38"/>
          <p:cNvSpPr/>
          <p:nvPr/>
        </p:nvSpPr>
        <p:spPr>
          <a:xfrm>
            <a:off x="0" y="501578"/>
            <a:ext cx="40544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JARINGAN INTERNET</a:t>
            </a:r>
            <a:endParaRPr sz="2100" b="1" dirty="0">
              <a:solidFill>
                <a:schemeClr val="bg1"/>
              </a:solidFill>
              <a:latin typeface="Lato Black"/>
              <a:ea typeface="Lato Black"/>
              <a:cs typeface="Lato Black"/>
              <a:sym typeface="Lato Black"/>
            </a:endParaRPr>
          </a:p>
        </p:txBody>
      </p:sp>
      <p:graphicFrame>
        <p:nvGraphicFramePr>
          <p:cNvPr id="2" name="Table 1"/>
          <p:cNvGraphicFramePr>
            <a:graphicFrameLocks noGrp="1"/>
          </p:cNvGraphicFramePr>
          <p:nvPr>
            <p:extLst>
              <p:ext uri="{D42A27DB-BD31-4B8C-83A1-F6EECF244321}">
                <p14:modId xmlns:p14="http://schemas.microsoft.com/office/powerpoint/2010/main" val="984219260"/>
              </p:ext>
            </p:extLst>
          </p:nvPr>
        </p:nvGraphicFramePr>
        <p:xfrm>
          <a:off x="86265" y="1276708"/>
          <a:ext cx="11852693" cy="5089587"/>
        </p:xfrm>
        <a:graphic>
          <a:graphicData uri="http://schemas.openxmlformats.org/drawingml/2006/table">
            <a:tbl>
              <a:tblPr>
                <a:tableStyleId>{90D146E8-67F2-44E4-BE60-E9879506325C}</a:tableStyleId>
              </a:tblPr>
              <a:tblGrid>
                <a:gridCol w="971532"/>
                <a:gridCol w="3505577"/>
                <a:gridCol w="1337094"/>
                <a:gridCol w="1630392"/>
                <a:gridCol w="4408098"/>
              </a:tblGrid>
              <a:tr h="401809">
                <a:tc>
                  <a:txBody>
                    <a:bodyPr/>
                    <a:lstStyle/>
                    <a:p>
                      <a:pPr algn="ctr" fontAlgn="ctr"/>
                      <a:r>
                        <a:rPr lang="en-US" sz="2400" b="1" u="none" strike="noStrike" dirty="0">
                          <a:effectLst/>
                        </a:rPr>
                        <a:t>No</a:t>
                      </a:r>
                      <a:endParaRPr lang="en-US" sz="2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b="1" u="none" strike="noStrike" dirty="0" err="1">
                          <a:effectLst/>
                        </a:rPr>
                        <a:t>Layanan</a:t>
                      </a:r>
                      <a:endParaRPr lang="en-US" sz="2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b="1" u="none" strike="noStrike">
                          <a:effectLst/>
                        </a:rPr>
                        <a:t>Qty</a:t>
                      </a:r>
                      <a:endParaRPr lang="en-US" sz="24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b="1" u="none" strike="noStrike">
                          <a:effectLst/>
                        </a:rPr>
                        <a:t>Bandwith</a:t>
                      </a:r>
                      <a:endParaRPr lang="en-US" sz="24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b="1" u="none" strike="noStrike" dirty="0" err="1">
                          <a:effectLst/>
                        </a:rPr>
                        <a:t>Keterangan</a:t>
                      </a:r>
                      <a:endParaRPr lang="en-US" sz="2400" b="1" i="0" u="none" strike="noStrike" dirty="0">
                        <a:solidFill>
                          <a:srgbClr val="000000"/>
                        </a:solidFill>
                        <a:effectLst/>
                        <a:latin typeface="Arial" panose="020B0604020202020204" pitchFamily="34" charset="0"/>
                      </a:endParaRPr>
                    </a:p>
                  </a:txBody>
                  <a:tcPr marL="7620" marR="7620" marT="7620" marB="0" anchor="ctr"/>
                </a:tc>
              </a:tr>
              <a:tr h="1557012">
                <a:tc>
                  <a:txBody>
                    <a:bodyPr/>
                    <a:lstStyle/>
                    <a:p>
                      <a:pPr algn="ctr" fontAlgn="ctr"/>
                      <a:r>
                        <a:rPr lang="en-US" sz="2400" u="none" strike="noStrike" dirty="0">
                          <a:effectLst/>
                        </a:rPr>
                        <a:t>1</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dirty="0">
                          <a:effectLst/>
                        </a:rPr>
                        <a:t>Fiber </a:t>
                      </a:r>
                      <a:r>
                        <a:rPr lang="en-US" sz="2400" u="none" strike="noStrike" dirty="0" err="1">
                          <a:effectLst/>
                        </a:rPr>
                        <a:t>Optik</a:t>
                      </a:r>
                      <a:r>
                        <a:rPr lang="en-US" sz="2400" u="none" strike="noStrike" dirty="0">
                          <a:effectLst/>
                        </a:rPr>
                        <a:t> </a:t>
                      </a:r>
                      <a:r>
                        <a:rPr lang="en-US" sz="2400" u="none" strike="noStrike" dirty="0" err="1">
                          <a:effectLst/>
                        </a:rPr>
                        <a:t>Internasional</a:t>
                      </a:r>
                      <a:r>
                        <a:rPr lang="en-US" sz="2400" u="none" strike="noStrike" dirty="0">
                          <a:effectLst/>
                        </a:rPr>
                        <a:t> 300Mbps dedicated</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dirty="0">
                          <a:effectLst/>
                        </a:rPr>
                        <a:t>1</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dirty="0">
                          <a:effectLst/>
                        </a:rPr>
                        <a:t>300</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nb-NO" sz="2400" u="none" strike="noStrike" dirty="0">
                          <a:effectLst/>
                        </a:rPr>
                        <a:t>Drop di Ruang Server Kominfo</a:t>
                      </a:r>
                      <a:endParaRPr lang="nb-NO" sz="2400" b="0" i="0" u="none" strike="noStrike" dirty="0">
                        <a:solidFill>
                          <a:srgbClr val="000000"/>
                        </a:solidFill>
                        <a:effectLst/>
                        <a:latin typeface="Arial" panose="020B0604020202020204" pitchFamily="34" charset="0"/>
                      </a:endParaRPr>
                    </a:p>
                  </a:txBody>
                  <a:tcPr marL="7620" marR="7620" marT="7620" marB="0" anchor="ctr"/>
                </a:tc>
              </a:tr>
              <a:tr h="1557012">
                <a:tc>
                  <a:txBody>
                    <a:bodyPr/>
                    <a:lstStyle/>
                    <a:p>
                      <a:pPr algn="ctr" fontAlgn="ctr"/>
                      <a:r>
                        <a:rPr lang="en-US" sz="2400" u="none" strike="noStrike" dirty="0">
                          <a:effectLst/>
                        </a:rPr>
                        <a:t>2</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a:effectLst/>
                        </a:rPr>
                        <a:t>Fiber Optik Domestik 50 Mbps dedicated</a:t>
                      </a:r>
                      <a:endParaRPr lang="en-US" sz="2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b="0" i="0" u="none" strike="noStrike" dirty="0" smtClean="0">
                          <a:solidFill>
                            <a:srgbClr val="000000"/>
                          </a:solidFill>
                          <a:effectLst/>
                          <a:latin typeface="Arial"/>
                        </a:rPr>
                        <a:t>1</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dirty="0" smtClean="0">
                          <a:effectLst/>
                        </a:rPr>
                        <a:t>50</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nb-NO" sz="2400" u="none" strike="noStrike" dirty="0">
                          <a:effectLst/>
                        </a:rPr>
                        <a:t>Drop di Ruang Server </a:t>
                      </a:r>
                      <a:r>
                        <a:rPr lang="nb-NO" sz="2400" u="none" strike="noStrike" dirty="0" smtClean="0">
                          <a:effectLst/>
                        </a:rPr>
                        <a:t>Kominfo (Server BARJAS)</a:t>
                      </a:r>
                      <a:endParaRPr lang="nb-NO" sz="2400" b="0" i="0" u="none" strike="noStrike" dirty="0">
                        <a:solidFill>
                          <a:srgbClr val="000000"/>
                        </a:solidFill>
                        <a:effectLst/>
                        <a:latin typeface="Arial" panose="020B0604020202020204" pitchFamily="34" charset="0"/>
                      </a:endParaRPr>
                    </a:p>
                  </a:txBody>
                  <a:tcPr marL="7620" marR="7620" marT="7620" marB="0" anchor="ctr"/>
                </a:tc>
              </a:tr>
              <a:tr h="786877">
                <a:tc>
                  <a:txBody>
                    <a:bodyPr/>
                    <a:lstStyle/>
                    <a:p>
                      <a:pPr algn="ctr" fontAlgn="ctr"/>
                      <a:r>
                        <a:rPr lang="en-US" sz="2400" u="none" strike="noStrike" dirty="0">
                          <a:effectLst/>
                        </a:rPr>
                        <a:t>3</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a:effectLst/>
                        </a:rPr>
                        <a:t>Fiber Optik Internasional</a:t>
                      </a:r>
                      <a:endParaRPr lang="en-US" sz="2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a:effectLst/>
                        </a:rPr>
                        <a:t>1</a:t>
                      </a:r>
                      <a:endParaRPr lang="en-US" sz="2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dirty="0">
                          <a:effectLst/>
                        </a:rPr>
                        <a:t>-</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dirty="0">
                          <a:effectLst/>
                        </a:rPr>
                        <a:t>Drop di Kantor </a:t>
                      </a:r>
                      <a:r>
                        <a:rPr lang="en-US" sz="2400" u="none" strike="noStrike" dirty="0" err="1">
                          <a:effectLst/>
                        </a:rPr>
                        <a:t>Bapenda</a:t>
                      </a:r>
                      <a:endParaRPr lang="en-US" sz="2400" b="0" i="0" u="none" strike="noStrike" dirty="0">
                        <a:solidFill>
                          <a:srgbClr val="000000"/>
                        </a:solidFill>
                        <a:effectLst/>
                        <a:latin typeface="Arial" panose="020B0604020202020204" pitchFamily="34" charset="0"/>
                      </a:endParaRPr>
                    </a:p>
                  </a:txBody>
                  <a:tcPr marL="7620" marR="7620" marT="7620" marB="0" anchor="ctr"/>
                </a:tc>
              </a:tr>
              <a:tr h="786877">
                <a:tc>
                  <a:txBody>
                    <a:bodyPr/>
                    <a:lstStyle/>
                    <a:p>
                      <a:pPr algn="ctr" fontAlgn="ctr"/>
                      <a:r>
                        <a:rPr lang="en-US" sz="2400" u="none" strike="noStrike" dirty="0">
                          <a:effectLst/>
                        </a:rPr>
                        <a:t>4</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a:effectLst/>
                        </a:rPr>
                        <a:t>Fiber Optik Internasional</a:t>
                      </a:r>
                      <a:endParaRPr lang="en-US" sz="2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a:effectLst/>
                        </a:rPr>
                        <a:t>1</a:t>
                      </a:r>
                      <a:endParaRPr lang="en-US" sz="2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a:effectLst/>
                        </a:rPr>
                        <a:t>-</a:t>
                      </a:r>
                      <a:endParaRPr lang="en-US" sz="2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2400" u="none" strike="noStrike" dirty="0">
                          <a:effectLst/>
                        </a:rPr>
                        <a:t>Drop di Kantor </a:t>
                      </a:r>
                      <a:r>
                        <a:rPr lang="en-US" sz="2400" u="none" strike="noStrike" dirty="0" err="1">
                          <a:effectLst/>
                        </a:rPr>
                        <a:t>Dukcapil</a:t>
                      </a:r>
                      <a:endParaRPr lang="en-US" sz="2400" b="0" i="0" u="none" strike="noStrike" dirty="0">
                        <a:solidFill>
                          <a:srgbClr val="000000"/>
                        </a:solidFill>
                        <a:effectLst/>
                        <a:latin typeface="Arial" panose="020B0604020202020204" pitchFamily="34" charset="0"/>
                      </a:endParaRPr>
                    </a:p>
                  </a:txBody>
                  <a:tcPr marL="7620" marR="7620" marT="7620" marB="0" anchor="ctr"/>
                </a:tc>
              </a:tr>
            </a:tbl>
          </a:graphicData>
        </a:graphic>
      </p:graphicFrame>
    </p:spTree>
    <p:extLst>
      <p:ext uri="{BB962C8B-B14F-4D97-AF65-F5344CB8AC3E}">
        <p14:creationId xmlns:p14="http://schemas.microsoft.com/office/powerpoint/2010/main" val="1235537099"/>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54;p67"/>
          <p:cNvSpPr/>
          <p:nvPr/>
        </p:nvSpPr>
        <p:spPr>
          <a:xfrm>
            <a:off x="876645" y="2514249"/>
            <a:ext cx="10438706" cy="1820437"/>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5400" b="1" dirty="0">
                <a:solidFill>
                  <a:schemeClr val="lt1"/>
                </a:solidFill>
                <a:latin typeface="Trebuchet MS"/>
                <a:ea typeface="Trebuchet MS"/>
                <a:cs typeface="Trebuchet MS"/>
                <a:sym typeface="Trebuchet MS"/>
              </a:rPr>
              <a:t>DOMAIN </a:t>
            </a:r>
            <a:r>
              <a:rPr lang="en-ID" sz="5400" b="1" dirty="0" smtClean="0">
                <a:solidFill>
                  <a:schemeClr val="lt1"/>
                </a:solidFill>
                <a:latin typeface="Trebuchet MS"/>
                <a:ea typeface="Trebuchet MS"/>
                <a:cs typeface="Trebuchet MS"/>
                <a:sym typeface="Trebuchet MS"/>
              </a:rPr>
              <a:t>ARSITEKTUR APLIKASI</a:t>
            </a:r>
            <a:endParaRPr dirty="0"/>
          </a:p>
        </p:txBody>
      </p:sp>
      <p:sp>
        <p:nvSpPr>
          <p:cNvPr id="4" name="Google Shape;455;p67"/>
          <p:cNvSpPr/>
          <p:nvPr/>
        </p:nvSpPr>
        <p:spPr>
          <a:xfrm>
            <a:off x="3433645" y="4964395"/>
            <a:ext cx="5324707" cy="429322"/>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2574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28;p38"/>
          <p:cNvSpPr/>
          <p:nvPr/>
        </p:nvSpPr>
        <p:spPr>
          <a:xfrm>
            <a:off x="0" y="-50279"/>
            <a:ext cx="89059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CAKUPAN LAYANAN APLIKASI SPBE KAB. MERAUKE</a:t>
            </a:r>
            <a:endParaRPr sz="2100" b="1" dirty="0">
              <a:solidFill>
                <a:schemeClr val="bg1"/>
              </a:solidFill>
              <a:latin typeface="Lato Black"/>
              <a:ea typeface="Lato Black"/>
              <a:cs typeface="Lato Black"/>
              <a:sym typeface="Lato Black"/>
            </a:endParaRPr>
          </a:p>
        </p:txBody>
      </p:sp>
      <p:sp>
        <p:nvSpPr>
          <p:cNvPr id="9"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 name="Group 1"/>
          <p:cNvGrpSpPr/>
          <p:nvPr/>
        </p:nvGrpSpPr>
        <p:grpSpPr>
          <a:xfrm>
            <a:off x="1091241" y="923246"/>
            <a:ext cx="10532822" cy="5184648"/>
            <a:chOff x="1091241" y="923246"/>
            <a:chExt cx="10532822" cy="5184648"/>
          </a:xfrm>
        </p:grpSpPr>
        <p:grpSp>
          <p:nvGrpSpPr>
            <p:cNvPr id="13" name="Group 12"/>
            <p:cNvGrpSpPr/>
            <p:nvPr/>
          </p:nvGrpSpPr>
          <p:grpSpPr>
            <a:xfrm>
              <a:off x="2825383" y="923246"/>
              <a:ext cx="5909902" cy="5184648"/>
              <a:chOff x="2996014" y="1005840"/>
              <a:chExt cx="4556930" cy="4407408"/>
            </a:xfrm>
          </p:grpSpPr>
          <p:pic>
            <p:nvPicPr>
              <p:cNvPr id="10" name="Picture 9"/>
              <p:cNvPicPr>
                <a:picLocks noChangeAspect="1"/>
              </p:cNvPicPr>
              <p:nvPr/>
            </p:nvPicPr>
            <p:blipFill rotWithShape="1">
              <a:blip r:embed="rId2"/>
              <a:srcRect l="31725" t="32534" r="32050" b="3200"/>
              <a:stretch/>
            </p:blipFill>
            <p:spPr>
              <a:xfrm>
                <a:off x="3136392" y="1005840"/>
                <a:ext cx="4416552" cy="4407408"/>
              </a:xfrm>
              <a:prstGeom prst="rect">
                <a:avLst/>
              </a:prstGeom>
            </p:spPr>
          </p:pic>
          <p:sp>
            <p:nvSpPr>
              <p:cNvPr id="11" name="Rectangle 10"/>
              <p:cNvSpPr/>
              <p:nvPr/>
            </p:nvSpPr>
            <p:spPr>
              <a:xfrm>
                <a:off x="6096000" y="1005840"/>
                <a:ext cx="1456944" cy="88696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1600" dirty="0" err="1" smtClean="0">
                    <a:latin typeface="Arial" panose="020B0604020202020204" pitchFamily="34" charset="0"/>
                    <a:cs typeface="Arial" panose="020B0604020202020204" pitchFamily="34" charset="0"/>
                  </a:rPr>
                  <a:t>Layanan</a:t>
                </a:r>
                <a:r>
                  <a:rPr lang="en-U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e-Procurement</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Perijinan</a:t>
                </a:r>
                <a:endParaRPr lang="en-US" sz="1600" dirty="0">
                  <a:latin typeface="Arial" panose="020B0604020202020204" pitchFamily="34" charset="0"/>
                  <a:cs typeface="Arial" panose="020B0604020202020204" pitchFamily="34" charset="0"/>
                </a:endParaRPr>
              </a:p>
            </p:txBody>
          </p:sp>
          <p:sp>
            <p:nvSpPr>
              <p:cNvPr id="16" name="Rectangle 15"/>
              <p:cNvSpPr/>
              <p:nvPr/>
            </p:nvSpPr>
            <p:spPr>
              <a:xfrm>
                <a:off x="2996014" y="4507992"/>
                <a:ext cx="1447970" cy="838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8" name="Rectangle 17"/>
            <p:cNvSpPr/>
            <p:nvPr/>
          </p:nvSpPr>
          <p:spPr>
            <a:xfrm>
              <a:off x="8917342" y="2388771"/>
              <a:ext cx="2706721" cy="21100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1600" dirty="0" err="1" smtClean="0">
                  <a:latin typeface="Arial" panose="020B0604020202020204" pitchFamily="34" charset="0"/>
                  <a:cs typeface="Arial" panose="020B0604020202020204" pitchFamily="34" charset="0"/>
                </a:rPr>
                <a:t>Layanan</a:t>
              </a:r>
              <a:r>
                <a:rPr lang="en-U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Pengaduan</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Pelatihan</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Kesehatan</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Kependudukan</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Berita</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Freehotspot</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e</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Profil</a:t>
              </a:r>
              <a:endParaRPr lang="en-US" sz="1600" dirty="0">
                <a:latin typeface="Arial" panose="020B0604020202020204" pitchFamily="34" charset="0"/>
                <a:cs typeface="Arial" panose="020B0604020202020204" pitchFamily="34" charset="0"/>
              </a:endParaRPr>
            </a:p>
          </p:txBody>
        </p:sp>
        <p:sp>
          <p:nvSpPr>
            <p:cNvPr id="19" name="Rectangle 18"/>
            <p:cNvSpPr/>
            <p:nvPr/>
          </p:nvSpPr>
          <p:spPr>
            <a:xfrm>
              <a:off x="6775664" y="4789003"/>
              <a:ext cx="1959621" cy="10433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1600" dirty="0" err="1" smtClean="0">
                  <a:latin typeface="Arial" panose="020B0604020202020204" pitchFamily="34" charset="0"/>
                  <a:cs typeface="Arial" panose="020B0604020202020204" pitchFamily="34" charset="0"/>
                </a:rPr>
                <a:t>Layanan</a:t>
              </a:r>
              <a:r>
                <a:rPr lang="en-U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e-Access</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Absensi</a:t>
              </a:r>
              <a:endParaRPr lang="en-US" sz="1600" dirty="0" smtClean="0">
                <a:latin typeface="Arial" panose="020B0604020202020204" pitchFamily="34" charset="0"/>
                <a:cs typeface="Arial" panose="020B0604020202020204" pitchFamily="34" charset="0"/>
              </a:endParaRPr>
            </a:p>
          </p:txBody>
        </p:sp>
        <p:sp>
          <p:nvSpPr>
            <p:cNvPr id="20" name="Rectangle 19"/>
            <p:cNvSpPr/>
            <p:nvPr/>
          </p:nvSpPr>
          <p:spPr>
            <a:xfrm>
              <a:off x="1091241" y="2220475"/>
              <a:ext cx="1916199" cy="24466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1600" dirty="0" err="1" smtClean="0">
                  <a:latin typeface="Arial" panose="020B0604020202020204" pitchFamily="34" charset="0"/>
                  <a:cs typeface="Arial" panose="020B0604020202020204" pitchFamily="34" charset="0"/>
                </a:rPr>
                <a:t>Layanan</a:t>
              </a:r>
              <a:r>
                <a:rPr lang="en-U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e-Office</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e-Meeting</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e-Border</a:t>
              </a: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Inovasi</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a:t>
              </a:r>
              <a:r>
                <a:rPr lang="en-US" sz="1600" dirty="0" err="1" smtClean="0">
                  <a:latin typeface="Arial" panose="020B0604020202020204" pitchFamily="34" charset="0"/>
                  <a:cs typeface="Arial" panose="020B0604020202020204" pitchFamily="34" charset="0"/>
                </a:rPr>
                <a:t>Pemeriksaan</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Produk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Hukum</a:t>
              </a:r>
              <a:endParaRPr lang="en-US"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384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28;p38"/>
          <p:cNvSpPr/>
          <p:nvPr/>
        </p:nvSpPr>
        <p:spPr>
          <a:xfrm>
            <a:off x="0" y="-50279"/>
            <a:ext cx="89059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MODEL REFERENSI DAN DOMAIN APLIKASI SPBE</a:t>
            </a:r>
            <a:endParaRPr sz="2100" b="1" dirty="0">
              <a:solidFill>
                <a:schemeClr val="bg1"/>
              </a:solidFill>
              <a:latin typeface="Lato Black"/>
              <a:ea typeface="Lato Black"/>
              <a:cs typeface="Lato Black"/>
              <a:sym typeface="Lato Black"/>
            </a:endParaRPr>
          </a:p>
        </p:txBody>
      </p:sp>
      <p:sp>
        <p:nvSpPr>
          <p:cNvPr id="9"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p:cNvPicPr>
            <a:picLocks noChangeAspect="1"/>
          </p:cNvPicPr>
          <p:nvPr/>
        </p:nvPicPr>
        <p:blipFill rotWithShape="1">
          <a:blip r:embed="rId2"/>
          <a:srcRect l="55575" t="14000" r="6100" b="13866"/>
          <a:stretch/>
        </p:blipFill>
        <p:spPr>
          <a:xfrm>
            <a:off x="5632703" y="1042118"/>
            <a:ext cx="4995039" cy="4946904"/>
          </a:xfrm>
          <a:prstGeom prst="rect">
            <a:avLst/>
          </a:prstGeom>
        </p:spPr>
      </p:pic>
      <p:pic>
        <p:nvPicPr>
          <p:cNvPr id="4" name="Picture 3"/>
          <p:cNvPicPr>
            <a:picLocks noChangeAspect="1"/>
          </p:cNvPicPr>
          <p:nvPr/>
        </p:nvPicPr>
        <p:blipFill rotWithShape="1">
          <a:blip r:embed="rId3"/>
          <a:srcRect l="44700" t="13333" r="14925" b="8800"/>
          <a:stretch/>
        </p:blipFill>
        <p:spPr>
          <a:xfrm>
            <a:off x="710184" y="845522"/>
            <a:ext cx="4922520" cy="5340096"/>
          </a:xfrm>
          <a:prstGeom prst="rect">
            <a:avLst/>
          </a:prstGeom>
        </p:spPr>
      </p:pic>
    </p:spTree>
    <p:extLst>
      <p:ext uri="{BB962C8B-B14F-4D97-AF65-F5344CB8AC3E}">
        <p14:creationId xmlns:p14="http://schemas.microsoft.com/office/powerpoint/2010/main" val="114627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38" name="Google Shape;153;p18"/>
          <p:cNvSpPr/>
          <p:nvPr/>
        </p:nvSpPr>
        <p:spPr>
          <a:xfrm>
            <a:off x="500954" y="1288664"/>
            <a:ext cx="10883326" cy="410629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12700" marR="0" lvl="0" algn="just" rtl="0">
              <a:lnSpc>
                <a:spcPct val="100000"/>
              </a:lnSpc>
              <a:spcBef>
                <a:spcPts val="0"/>
              </a:spcBef>
              <a:spcAft>
                <a:spcPts val="0"/>
              </a:spcAft>
              <a:buClr>
                <a:srgbClr val="000000"/>
              </a:buClr>
              <a:buSzPts val="1100"/>
            </a:pPr>
            <a:r>
              <a:rPr lang="en-US" sz="2400" b="1" i="0" u="none" strike="noStrike" cap="none" dirty="0" err="1" smtClean="0">
                <a:solidFill>
                  <a:srgbClr val="000000"/>
                </a:solidFill>
                <a:latin typeface="+mj-lt"/>
                <a:ea typeface="Roboto"/>
                <a:cs typeface="Roboto"/>
                <a:sym typeface="Roboto"/>
              </a:rPr>
              <a:t>Dinas</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Kominfo</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Kabupaten</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Merauke</a:t>
            </a:r>
            <a:r>
              <a:rPr lang="en-US" sz="2400" b="1"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melalui</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Bidang</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Pengembangan</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Layanan</a:t>
            </a:r>
            <a:r>
              <a:rPr lang="en-US" sz="2400" b="1"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saat</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ini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mengelola</a:t>
            </a:r>
            <a:r>
              <a:rPr lang="en-US" sz="2400" i="0" u="none" strike="noStrike" cap="none" dirty="0" smtClean="0">
                <a:solidFill>
                  <a:srgbClr val="000000"/>
                </a:solidFill>
                <a:latin typeface="+mj-lt"/>
                <a:ea typeface="Roboto"/>
                <a:cs typeface="Roboto"/>
                <a:sym typeface="Roboto"/>
              </a:rPr>
              <a:t> 24 </a:t>
            </a:r>
            <a:r>
              <a:rPr lang="en-US" sz="2400" i="0" u="none" strike="noStrike" cap="none" dirty="0" err="1" smtClean="0">
                <a:solidFill>
                  <a:srgbClr val="000000"/>
                </a:solidFill>
                <a:latin typeface="+mj-lt"/>
                <a:ea typeface="Roboto"/>
                <a:cs typeface="Roboto"/>
                <a:sym typeface="Roboto"/>
              </a:rPr>
              <a:t>aplikasi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dengan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rincian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sebanyak</a:t>
            </a:r>
            <a:r>
              <a:rPr lang="en-US" sz="2400" i="0" u="none" strike="noStrike" cap="none" dirty="0" smtClean="0">
                <a:solidFill>
                  <a:srgbClr val="000000"/>
                </a:solidFill>
                <a:latin typeface="+mj-lt"/>
                <a:ea typeface="Roboto"/>
                <a:cs typeface="Roboto"/>
                <a:sym typeface="Roboto"/>
              </a:rPr>
              <a:t> </a:t>
            </a:r>
            <a:r>
              <a:rPr lang="en-US" sz="2400" b="1" i="0" u="none" strike="noStrike" cap="none" dirty="0" smtClean="0">
                <a:solidFill>
                  <a:srgbClr val="000000"/>
                </a:solidFill>
                <a:latin typeface="+mj-lt"/>
                <a:ea typeface="Roboto"/>
                <a:cs typeface="Roboto"/>
                <a:sym typeface="Roboto"/>
              </a:rPr>
              <a:t>13 </a:t>
            </a:r>
            <a:r>
              <a:rPr lang="en-US" sz="2400" b="1" i="0" u="none" strike="noStrike" cap="none" dirty="0" err="1" smtClean="0">
                <a:solidFill>
                  <a:srgbClr val="000000"/>
                </a:solidFill>
                <a:latin typeface="+mj-lt"/>
                <a:ea typeface="Roboto"/>
                <a:cs typeface="Roboto"/>
                <a:sym typeface="Roboto"/>
              </a:rPr>
              <a:t>Aplikasi</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Umum</a:t>
            </a:r>
            <a:r>
              <a:rPr lang="en-US" sz="2400" b="1"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dan</a:t>
            </a:r>
            <a:r>
              <a:rPr lang="en-US" sz="2400" i="0" u="none" strike="noStrike" cap="none" dirty="0" smtClean="0">
                <a:solidFill>
                  <a:srgbClr val="000000"/>
                </a:solidFill>
                <a:latin typeface="+mj-lt"/>
                <a:ea typeface="Roboto"/>
                <a:cs typeface="Roboto"/>
                <a:sym typeface="Roboto"/>
              </a:rPr>
              <a:t> </a:t>
            </a:r>
            <a:r>
              <a:rPr lang="en-US" sz="2400" b="1" i="0" u="none" strike="noStrike" cap="none" dirty="0" smtClean="0">
                <a:solidFill>
                  <a:srgbClr val="000000"/>
                </a:solidFill>
                <a:latin typeface="+mj-lt"/>
                <a:ea typeface="Roboto"/>
                <a:cs typeface="Roboto"/>
                <a:sym typeface="Roboto"/>
              </a:rPr>
              <a:t>11 </a:t>
            </a:r>
            <a:r>
              <a:rPr lang="en-US" sz="2400" b="1" i="0" u="none" strike="noStrike" cap="none" dirty="0" err="1" smtClean="0">
                <a:solidFill>
                  <a:srgbClr val="000000"/>
                </a:solidFill>
                <a:latin typeface="+mj-lt"/>
                <a:ea typeface="Roboto"/>
                <a:cs typeface="Roboto"/>
                <a:sym typeface="Roboto"/>
              </a:rPr>
              <a:t>Aplikasi</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Khusus</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Dikembangkan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dengan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variasi</a:t>
            </a:r>
            <a:r>
              <a:rPr lang="en-US" sz="2400" i="0" u="none" strike="noStrike" cap="none" dirty="0" smtClean="0">
                <a:solidFill>
                  <a:srgbClr val="000000"/>
                </a:solidFill>
                <a:latin typeface="+mj-lt"/>
                <a:ea typeface="Roboto"/>
                <a:cs typeface="Roboto"/>
                <a:sym typeface="Roboto"/>
              </a:rPr>
              <a:t> Bahasa </a:t>
            </a:r>
            <a:r>
              <a:rPr lang="en-US" sz="2400" i="0" u="none" strike="noStrike" cap="none" dirty="0" err="1" smtClean="0">
                <a:solidFill>
                  <a:srgbClr val="000000"/>
                </a:solidFill>
                <a:latin typeface="+mj-lt"/>
                <a:ea typeface="Roboto"/>
                <a:cs typeface="Roboto"/>
                <a:sym typeface="Roboto"/>
              </a:rPr>
              <a:t>Pemrograman</a:t>
            </a:r>
            <a:r>
              <a:rPr lang="en-US" sz="2400" i="0" u="none" strike="noStrike" cap="none" dirty="0" smtClean="0">
                <a:solidFill>
                  <a:srgbClr val="000000"/>
                </a:solidFill>
                <a:latin typeface="+mj-lt"/>
                <a:ea typeface="Roboto"/>
                <a:cs typeface="Roboto"/>
                <a:sym typeface="Roboto"/>
              </a:rPr>
              <a:t>, Database </a:t>
            </a:r>
            <a:r>
              <a:rPr lang="en-US" sz="2400" i="0" u="none" strike="noStrike" cap="none" dirty="0" err="1" smtClean="0">
                <a:solidFill>
                  <a:srgbClr val="000000"/>
                </a:solidFill>
                <a:latin typeface="+mj-lt"/>
                <a:ea typeface="Roboto"/>
                <a:cs typeface="Roboto"/>
                <a:sym typeface="Roboto"/>
              </a:rPr>
              <a:t>dan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Sistem</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Operasi</a:t>
            </a:r>
            <a:r>
              <a:rPr lang="en-US" sz="2400" dirty="0">
                <a:solidFill>
                  <a:srgbClr val="000000"/>
                </a:solidFill>
                <a:latin typeface="+mj-lt"/>
                <a:ea typeface="Roboto"/>
                <a:cs typeface="Roboto"/>
                <a:sym typeface="Roboto"/>
              </a:rPr>
              <a:t>.</a:t>
            </a:r>
            <a:r>
              <a:rPr lang="en-US" sz="2400" i="0" u="none" strike="noStrike" cap="none" dirty="0" smtClean="0">
                <a:solidFill>
                  <a:srgbClr val="000000"/>
                </a:solidFill>
                <a:latin typeface="+mj-lt"/>
                <a:ea typeface="Roboto"/>
                <a:cs typeface="Roboto"/>
                <a:sym typeface="Roboto"/>
              </a:rPr>
              <a:t> </a:t>
            </a:r>
          </a:p>
          <a:p>
            <a:pPr marL="12700" marR="0" lvl="0" algn="just" rtl="0">
              <a:lnSpc>
                <a:spcPct val="100000"/>
              </a:lnSpc>
              <a:spcBef>
                <a:spcPts val="0"/>
              </a:spcBef>
              <a:spcAft>
                <a:spcPts val="0"/>
              </a:spcAft>
              <a:buClr>
                <a:srgbClr val="000000"/>
              </a:buClr>
              <a:buSzPts val="1100"/>
            </a:pPr>
            <a:endParaRPr lang="en-US" sz="2400" dirty="0">
              <a:solidFill>
                <a:srgbClr val="000000"/>
              </a:solidFill>
              <a:latin typeface="+mj-lt"/>
              <a:ea typeface="Roboto"/>
              <a:cs typeface="Roboto"/>
              <a:sym typeface="Roboto"/>
            </a:endParaRPr>
          </a:p>
          <a:p>
            <a:pPr marL="12700" marR="0" lvl="0" algn="just" rtl="0">
              <a:lnSpc>
                <a:spcPct val="100000"/>
              </a:lnSpc>
              <a:spcBef>
                <a:spcPts val="0"/>
              </a:spcBef>
              <a:spcAft>
                <a:spcPts val="0"/>
              </a:spcAft>
              <a:buClr>
                <a:srgbClr val="000000"/>
              </a:buClr>
              <a:buSzPts val="1100"/>
            </a:pPr>
            <a:r>
              <a:rPr lang="en-US" sz="2400" dirty="0" err="1" smtClean="0">
                <a:solidFill>
                  <a:srgbClr val="000000"/>
                </a:solidFill>
                <a:latin typeface="+mj-lt"/>
                <a:ea typeface="Roboto"/>
                <a:cs typeface="Roboto"/>
                <a:sym typeface="Roboto"/>
              </a:rPr>
              <a:t>S</a:t>
            </a:r>
            <a:r>
              <a:rPr lang="en-US" sz="2400" i="0" u="none" strike="noStrike" cap="none" dirty="0" err="1" smtClean="0">
                <a:solidFill>
                  <a:srgbClr val="000000"/>
                </a:solidFill>
                <a:latin typeface="+mj-lt"/>
                <a:ea typeface="Roboto"/>
                <a:cs typeface="Roboto"/>
                <a:sym typeface="Roboto"/>
              </a:rPr>
              <a:t>ebagian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besar</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aplikasi</a:t>
            </a:r>
            <a:r>
              <a:rPr lang="en-US" sz="2400" i="0" u="none" strike="noStrike" cap="none" dirty="0" smtClean="0">
                <a:solidFill>
                  <a:srgbClr val="000000"/>
                </a:solidFill>
                <a:latin typeface="+mj-lt"/>
                <a:ea typeface="Roboto"/>
                <a:cs typeface="Roboto"/>
                <a:sym typeface="Roboto"/>
              </a:rPr>
              <a:t> di develop </a:t>
            </a:r>
            <a:r>
              <a:rPr lang="en-US" sz="2400" i="0" u="none" strike="noStrike" cap="none" dirty="0" err="1" smtClean="0">
                <a:solidFill>
                  <a:srgbClr val="000000"/>
                </a:solidFill>
                <a:latin typeface="+mj-lt"/>
                <a:ea typeface="Roboto"/>
                <a:cs typeface="Roboto"/>
                <a:sym typeface="Roboto"/>
              </a:rPr>
              <a:t>secara</a:t>
            </a:r>
            <a:r>
              <a:rPr lang="en-US" sz="2400" i="0" u="none" strike="noStrike" cap="none" dirty="0" smtClean="0">
                <a:solidFill>
                  <a:srgbClr val="000000"/>
                </a:solidFill>
                <a:latin typeface="+mj-lt"/>
                <a:ea typeface="Roboto"/>
                <a:cs typeface="Roboto"/>
                <a:sym typeface="Roboto"/>
              </a:rPr>
              <a:t> internal </a:t>
            </a:r>
            <a:r>
              <a:rPr lang="en-US" sz="2400" i="0" u="none" strike="noStrike" cap="none" dirty="0" err="1" smtClean="0">
                <a:solidFill>
                  <a:srgbClr val="000000"/>
                </a:solidFill>
                <a:latin typeface="+mj-lt"/>
                <a:ea typeface="Roboto"/>
                <a:cs typeface="Roboto"/>
                <a:sym typeface="Roboto"/>
              </a:rPr>
              <a:t>dengan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mengandalkan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Sumber</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Daya</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Manusia</a:t>
            </a:r>
            <a:r>
              <a:rPr lang="en-US" sz="2400" i="0" u="none" strike="noStrike" cap="none" dirty="0" smtClean="0">
                <a:solidFill>
                  <a:srgbClr val="000000"/>
                </a:solidFill>
                <a:latin typeface="+mj-lt"/>
                <a:ea typeface="Roboto"/>
                <a:cs typeface="Roboto"/>
                <a:sym typeface="Roboto"/>
              </a:rPr>
              <a:t> yang </a:t>
            </a:r>
            <a:r>
              <a:rPr lang="en-US" sz="2400" i="0" u="none" strike="noStrike" cap="none" dirty="0" err="1" smtClean="0">
                <a:solidFill>
                  <a:srgbClr val="000000"/>
                </a:solidFill>
                <a:latin typeface="+mj-lt"/>
                <a:ea typeface="Roboto"/>
                <a:cs typeface="Roboto"/>
                <a:sym typeface="Roboto"/>
              </a:rPr>
              <a:t>kreatif</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inovatif</a:t>
            </a:r>
            <a:r>
              <a:rPr lang="en-US" sz="2400" i="0" u="none" strike="noStrike" cap="none" dirty="0" smtClean="0">
                <a:solidFill>
                  <a:srgbClr val="000000"/>
                </a:solidFill>
                <a:latin typeface="+mj-lt"/>
                <a:ea typeface="Roboto"/>
                <a:cs typeface="Roboto"/>
                <a:sym typeface="Roboto"/>
              </a:rPr>
              <a:t>.</a:t>
            </a:r>
          </a:p>
          <a:p>
            <a:pPr marL="12700" marR="0" lvl="0" algn="just" rtl="0">
              <a:lnSpc>
                <a:spcPct val="100000"/>
              </a:lnSpc>
              <a:spcBef>
                <a:spcPts val="0"/>
              </a:spcBef>
              <a:spcAft>
                <a:spcPts val="0"/>
              </a:spcAft>
              <a:buClr>
                <a:srgbClr val="000000"/>
              </a:buClr>
              <a:buSzPts val="1100"/>
            </a:pPr>
            <a:endParaRPr lang="en-US" sz="2400" dirty="0">
              <a:solidFill>
                <a:srgbClr val="000000"/>
              </a:solidFill>
              <a:latin typeface="+mj-lt"/>
              <a:ea typeface="Roboto"/>
              <a:cs typeface="Roboto"/>
              <a:sym typeface="Roboto"/>
            </a:endParaRPr>
          </a:p>
          <a:p>
            <a:pPr marL="12700" marR="0" lvl="0" algn="just" rtl="0">
              <a:lnSpc>
                <a:spcPct val="100000"/>
              </a:lnSpc>
              <a:spcBef>
                <a:spcPts val="0"/>
              </a:spcBef>
              <a:spcAft>
                <a:spcPts val="0"/>
              </a:spcAft>
              <a:buClr>
                <a:srgbClr val="000000"/>
              </a:buClr>
              <a:buSzPts val="1100"/>
            </a:pPr>
            <a:r>
              <a:rPr lang="en-US" sz="2400" i="0" u="none" strike="noStrike" cap="none" dirty="0" err="1" smtClean="0">
                <a:solidFill>
                  <a:srgbClr val="000000"/>
                </a:solidFill>
                <a:latin typeface="+mj-lt"/>
                <a:ea typeface="Roboto"/>
                <a:cs typeface="Roboto"/>
                <a:sym typeface="Roboto"/>
              </a:rPr>
              <a:t>Daftar</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Aplikasi</a:t>
            </a:r>
            <a:r>
              <a:rPr lang="en-US" sz="2400" i="0" u="none" strike="noStrike" cap="none" dirty="0" smtClean="0">
                <a:solidFill>
                  <a:srgbClr val="000000"/>
                </a:solidFill>
                <a:latin typeface="+mj-lt"/>
                <a:ea typeface="Roboto"/>
                <a:cs typeface="Roboto"/>
                <a:sym typeface="Roboto"/>
              </a:rPr>
              <a:t> yang </a:t>
            </a:r>
            <a:r>
              <a:rPr lang="en-US" sz="2400" i="0" u="none" strike="noStrike" cap="none" dirty="0" err="1" smtClean="0">
                <a:solidFill>
                  <a:srgbClr val="000000"/>
                </a:solidFill>
                <a:latin typeface="+mj-lt"/>
                <a:ea typeface="Roboto"/>
                <a:cs typeface="Roboto"/>
                <a:sym typeface="Roboto"/>
              </a:rPr>
              <a:t>dikelola</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adalah</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sebagai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berikut</a:t>
            </a:r>
            <a:r>
              <a:rPr lang="en-US" sz="2400" i="0" u="none" strike="noStrike" cap="none" dirty="0" smtClean="0">
                <a:solidFill>
                  <a:srgbClr val="000000"/>
                </a:solidFill>
                <a:latin typeface="+mj-lt"/>
                <a:ea typeface="Roboto"/>
                <a:cs typeface="Roboto"/>
                <a:sym typeface="Roboto"/>
              </a:rPr>
              <a:t> :</a:t>
            </a:r>
            <a:endParaRPr sz="2400" i="0" u="none" strike="noStrike" cap="none" dirty="0">
              <a:solidFill>
                <a:srgbClr val="000000"/>
              </a:solidFill>
              <a:latin typeface="+mj-lt"/>
              <a:ea typeface="Roboto"/>
              <a:cs typeface="Roboto"/>
              <a:sym typeface="Roboto"/>
            </a:endParaRPr>
          </a:p>
        </p:txBody>
      </p:sp>
      <p:sp>
        <p:nvSpPr>
          <p:cNvPr id="39" name="Google Shape;328;p38"/>
          <p:cNvSpPr/>
          <p:nvPr/>
        </p:nvSpPr>
        <p:spPr>
          <a:xfrm>
            <a:off x="0" y="501578"/>
            <a:ext cx="5605272"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000" b="1" dirty="0" smtClean="0">
                <a:solidFill>
                  <a:schemeClr val="bg1"/>
                </a:solidFill>
                <a:latin typeface="Trebuchet MS"/>
                <a:ea typeface="Trebuchet MS"/>
                <a:cs typeface="Trebuchet MS"/>
                <a:sym typeface="Trebuchet MS"/>
              </a:rPr>
              <a:t>PENGELOLAAN &amp; PENGEMBANGAN APLIKASI</a:t>
            </a:r>
            <a:endParaRPr sz="2000" b="1" dirty="0">
              <a:solidFill>
                <a:schemeClr val="bg1"/>
              </a:solidFill>
              <a:latin typeface="Lato Black"/>
              <a:ea typeface="Lato Black"/>
              <a:cs typeface="Lato Black"/>
              <a:sym typeface="Lato Black"/>
            </a:endParaRPr>
          </a:p>
        </p:txBody>
      </p:sp>
      <p:sp>
        <p:nvSpPr>
          <p:cNvPr id="11" name="Right Arrow 10"/>
          <p:cNvSpPr/>
          <p:nvPr/>
        </p:nvSpPr>
        <p:spPr>
          <a:xfrm>
            <a:off x="8549640" y="4889968"/>
            <a:ext cx="2670048" cy="1444752"/>
          </a:xfrm>
          <a:prstGeom prst="rightArrow">
            <a:avLst/>
          </a:prstGeom>
          <a:solidFill>
            <a:srgbClr val="C00000"/>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1800" b="1" dirty="0" smtClean="0"/>
              <a:t>DAFTAR APLIKASI</a:t>
            </a:r>
            <a:endParaRPr lang="en-US" sz="1800" b="1" dirty="0"/>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graphicFrame>
        <p:nvGraphicFramePr>
          <p:cNvPr id="8" name="Table 7"/>
          <p:cNvGraphicFramePr>
            <a:graphicFrameLocks noGrp="1"/>
          </p:cNvGraphicFramePr>
          <p:nvPr>
            <p:extLst>
              <p:ext uri="{D42A27DB-BD31-4B8C-83A1-F6EECF244321}">
                <p14:modId xmlns:p14="http://schemas.microsoft.com/office/powerpoint/2010/main" val="201554439"/>
              </p:ext>
            </p:extLst>
          </p:nvPr>
        </p:nvGraphicFramePr>
        <p:xfrm>
          <a:off x="1" y="640078"/>
          <a:ext cx="12191998" cy="6224018"/>
        </p:xfrm>
        <a:graphic>
          <a:graphicData uri="http://schemas.openxmlformats.org/drawingml/2006/table">
            <a:tbl>
              <a:tblPr>
                <a:tableStyleId>{90D146E8-67F2-44E4-BE60-E9879506325C}</a:tableStyleId>
              </a:tblPr>
              <a:tblGrid>
                <a:gridCol w="478788"/>
                <a:gridCol w="1453464"/>
                <a:gridCol w="1761256"/>
                <a:gridCol w="2479438"/>
                <a:gridCol w="1573162"/>
                <a:gridCol w="1350866"/>
                <a:gridCol w="3095024"/>
              </a:tblGrid>
              <a:tr h="251853">
                <a:tc>
                  <a:txBody>
                    <a:bodyPr/>
                    <a:lstStyle/>
                    <a:p>
                      <a:pPr algn="ctr" fontAlgn="b"/>
                      <a:r>
                        <a:rPr lang="en-US" sz="1600" b="1" u="none" strike="noStrike" dirty="0">
                          <a:effectLst/>
                        </a:rPr>
                        <a:t>No</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1" u="none" strike="noStrike" dirty="0">
                          <a:effectLst/>
                        </a:rPr>
                        <a:t>Sub-</a:t>
                      </a:r>
                      <a:r>
                        <a:rPr lang="en-US" sz="1600" b="1" u="none" strike="noStrike" dirty="0" err="1">
                          <a:effectLst/>
                        </a:rPr>
                        <a:t>Layanan</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1" u="none" strike="noStrike" dirty="0" err="1">
                          <a:effectLst/>
                        </a:rPr>
                        <a:t>Aplikasi</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1" u="none" strike="noStrike" dirty="0">
                          <a:effectLst/>
                        </a:rPr>
                        <a:t>URL</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1" u="none" strike="noStrike" dirty="0">
                          <a:effectLst/>
                        </a:rPr>
                        <a:t>OPD</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1" u="none" strike="noStrike" dirty="0" smtClean="0">
                          <a:effectLst/>
                        </a:rPr>
                        <a:t>Domain</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1" u="none" strike="noStrike" dirty="0" err="1">
                          <a:effectLst/>
                        </a:rPr>
                        <a:t>Cakupan</a:t>
                      </a:r>
                      <a:r>
                        <a:rPr lang="en-US" sz="1600" b="1" u="none" strike="noStrike" dirty="0">
                          <a:effectLst/>
                        </a:rPr>
                        <a:t> </a:t>
                      </a:r>
                      <a:r>
                        <a:rPr lang="en-US" sz="1600" b="1" u="none" strike="noStrike" dirty="0" err="1">
                          <a:effectLst/>
                        </a:rPr>
                        <a:t>Kinerja</a:t>
                      </a:r>
                      <a:endParaRPr lang="en-US" sz="1600" b="1" i="0" u="none" strike="noStrike" dirty="0">
                        <a:solidFill>
                          <a:srgbClr val="000000"/>
                        </a:solidFill>
                        <a:effectLst/>
                        <a:latin typeface="Calibri" panose="020F0502020204030204" pitchFamily="34" charset="0"/>
                      </a:endParaRPr>
                    </a:p>
                  </a:txBody>
                  <a:tcPr marL="7620" marR="7620" marT="7620" marB="0" anchor="b"/>
                </a:tc>
              </a:tr>
              <a:tr h="232480">
                <a:tc gridSpan="7">
                  <a:txBody>
                    <a:bodyPr/>
                    <a:lstStyle/>
                    <a:p>
                      <a:pPr algn="ctr" fontAlgn="b"/>
                      <a:r>
                        <a:rPr lang="en-US" sz="1600" b="1" u="none" strike="noStrike" dirty="0" err="1">
                          <a:effectLst/>
                        </a:rPr>
                        <a:t>Aplikasi</a:t>
                      </a:r>
                      <a:r>
                        <a:rPr lang="en-US" sz="1600" b="1" u="none" strike="noStrike" dirty="0">
                          <a:effectLst/>
                        </a:rPr>
                        <a:t> G2B</a:t>
                      </a:r>
                      <a:endParaRPr lang="en-US" sz="16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480">
                <a:tc rowSpan="2">
                  <a:txBody>
                    <a:bodyPr/>
                    <a:lstStyle/>
                    <a:p>
                      <a:pPr algn="ctr" fontAlgn="ct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400" b="1" u="none" strike="noStrike" dirty="0">
                          <a:effectLst/>
                        </a:rPr>
                        <a:t>e-Procurement</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LPSE</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a:effectLst/>
                          <a:hlinkClick r:id="rId3"/>
                        </a:rPr>
                        <a:t>http://lpse.merauke.go.id</a:t>
                      </a:r>
                      <a:endParaRPr lang="en-US" sz="1400" b="0" i="0" u="sng" strike="noStrike">
                        <a:solidFill>
                          <a:srgbClr val="000000"/>
                        </a:solidFill>
                        <a:effectLst/>
                        <a:latin typeface="Calibri" panose="020F0502020204030204" pitchFamily="34" charset="0"/>
                      </a:endParaRPr>
                    </a:p>
                  </a:txBody>
                  <a:tcPr marL="7620" marR="7620" marT="7620" marB="0" anchor="ctr"/>
                </a:tc>
                <a:tc rowSpan="2">
                  <a:txBody>
                    <a:bodyPr/>
                    <a:lstStyle/>
                    <a:p>
                      <a:pPr algn="ctr" fontAlgn="ctr"/>
                      <a:r>
                        <a:rPr lang="sv-SE" sz="1400" u="none" strike="noStrike" dirty="0">
                          <a:effectLst/>
                        </a:rPr>
                        <a:t>Bagian </a:t>
                      </a:r>
                      <a:r>
                        <a:rPr lang="sv-SE" sz="1400" u="none" strike="noStrike" dirty="0" smtClean="0">
                          <a:effectLst/>
                        </a:rPr>
                        <a:t>Barang</a:t>
                      </a:r>
                      <a:r>
                        <a:rPr lang="sv-SE" sz="1400" u="none" strike="noStrike" baseline="0" dirty="0" smtClean="0">
                          <a:effectLst/>
                        </a:rPr>
                        <a:t> &amp; Jasa SETDA</a:t>
                      </a:r>
                      <a:endParaRPr lang="sv-SE"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400" u="none" strike="noStrike" dirty="0" err="1">
                          <a:effectLst/>
                        </a:rPr>
                        <a:t>Pengadaan</a:t>
                      </a:r>
                      <a:r>
                        <a:rPr lang="en-US" sz="1400" u="none" strike="noStrike" dirty="0">
                          <a:effectLst/>
                        </a:rPr>
                        <a:t> </a:t>
                      </a:r>
                      <a:r>
                        <a:rPr lang="en-US" sz="1400" u="none" strike="noStrike" dirty="0" err="1">
                          <a:effectLst/>
                        </a:rPr>
                        <a:t>Barang</a:t>
                      </a:r>
                      <a:r>
                        <a:rPr lang="en-US" sz="1400" u="none" strike="noStrike" dirty="0">
                          <a:effectLst/>
                        </a:rPr>
                        <a:t> </a:t>
                      </a:r>
                      <a:r>
                        <a:rPr lang="en-US" sz="1400" u="none" strike="noStrike" dirty="0" err="1">
                          <a:effectLst/>
                        </a:rPr>
                        <a:t>dan</a:t>
                      </a:r>
                      <a:r>
                        <a:rPr lang="en-US" sz="1400" u="none" strike="noStrike" dirty="0">
                          <a:effectLst/>
                        </a:rPr>
                        <a:t> </a:t>
                      </a:r>
                      <a:r>
                        <a:rPr lang="en-US" sz="1400" u="none" strike="noStrike" dirty="0" err="1">
                          <a:effectLst/>
                        </a:rPr>
                        <a:t>Jasa</a:t>
                      </a:r>
                      <a:endParaRPr lang="en-US" sz="1400" b="0" i="0" u="none" strike="noStrike" dirty="0">
                        <a:solidFill>
                          <a:srgbClr val="000000"/>
                        </a:solidFill>
                        <a:effectLst/>
                        <a:latin typeface="Calibri" panose="020F0502020204030204" pitchFamily="34" charset="0"/>
                      </a:endParaRPr>
                    </a:p>
                  </a:txBody>
                  <a:tcPr marL="7620" marR="7620" marT="7620" marB="0" anchor="ctr"/>
                </a:tc>
              </a:tr>
              <a:tr h="435899">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rPr>
                        <a:t>SIMPBJ</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a:effectLst/>
                          <a:hlinkClick r:id="rId4"/>
                        </a:rPr>
                        <a:t>http://simpbj.merauke.go.id</a:t>
                      </a:r>
                      <a:endParaRPr lang="en-US" sz="1400" b="0" i="0" u="sng" strike="noStrike">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a:txBody>
                    <a:bodyPr/>
                    <a:lstStyle/>
                    <a:p>
                      <a:pPr algn="l" fontAlgn="ctr"/>
                      <a:r>
                        <a:rPr lang="en-US" sz="1400" u="none" strike="noStrike">
                          <a:effectLst/>
                        </a:rPr>
                        <a:t>Aplikasi Khusus</a:t>
                      </a:r>
                      <a:endParaRPr lang="en-US" sz="1400" b="0" i="0" u="none" strike="noStrike">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r>
              <a:tr h="435899">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b="1" u="none" strike="noStrike" dirty="0">
                          <a:effectLst/>
                        </a:rPr>
                        <a:t>e-</a:t>
                      </a:r>
                      <a:r>
                        <a:rPr lang="en-US" sz="1400" b="1" u="none" strike="noStrike" dirty="0" err="1">
                          <a:effectLst/>
                        </a:rPr>
                        <a:t>Perijinan</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Perijinan</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http://dpmptsp.merauke.go.id</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DPMPTSP</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Aplikasi Umum</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Menampilkan Semua Perijinan Daerah</a:t>
                      </a:r>
                      <a:endParaRPr lang="en-US" sz="1400" b="0" i="0" u="none" strike="noStrike">
                        <a:solidFill>
                          <a:srgbClr val="000000"/>
                        </a:solidFill>
                        <a:effectLst/>
                        <a:latin typeface="Calibri" panose="020F0502020204030204" pitchFamily="34" charset="0"/>
                      </a:endParaRPr>
                    </a:p>
                  </a:txBody>
                  <a:tcPr marL="7620" marR="7620" marT="7620" marB="0" anchor="ctr"/>
                </a:tc>
              </a:tr>
              <a:tr h="232480">
                <a:tc gridSpan="7">
                  <a:txBody>
                    <a:bodyPr/>
                    <a:lstStyle/>
                    <a:p>
                      <a:pPr algn="ctr" fontAlgn="b"/>
                      <a:r>
                        <a:rPr lang="en-US" sz="1600" b="1" u="none" strike="noStrike" dirty="0" err="1">
                          <a:effectLst/>
                        </a:rPr>
                        <a:t>Aplikasi</a:t>
                      </a:r>
                      <a:r>
                        <a:rPr lang="en-US" sz="1600" b="1" u="none" strike="noStrike" dirty="0">
                          <a:effectLst/>
                        </a:rPr>
                        <a:t> G2C</a:t>
                      </a:r>
                      <a:endParaRPr lang="en-US" sz="16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4959">
                <a:tc>
                  <a:txBody>
                    <a:bodyPr/>
                    <a:lstStyle/>
                    <a:p>
                      <a:pPr algn="ctr" fontAlgn="ctr"/>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400" b="1" u="none" strike="noStrike" dirty="0">
                          <a:effectLst/>
                        </a:rPr>
                        <a:t>e-</a:t>
                      </a:r>
                      <a:r>
                        <a:rPr lang="en-US" sz="1400" b="1" u="none" strike="noStrike" dirty="0" err="1">
                          <a:effectLst/>
                        </a:rPr>
                        <a:t>Pengaduan</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E-</a:t>
                      </a:r>
                      <a:r>
                        <a:rPr lang="en-US" sz="1400" u="none" strike="noStrike" dirty="0" err="1">
                          <a:effectLst/>
                        </a:rPr>
                        <a:t>Lapor</a:t>
                      </a:r>
                      <a:r>
                        <a:rPr lang="en-US" sz="1400" u="none" strike="noStrike" dirty="0">
                          <a:effectLst/>
                        </a:rPr>
                        <a:t> SIADU</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dirty="0">
                          <a:effectLst/>
                          <a:hlinkClick r:id="rId5"/>
                        </a:rPr>
                        <a:t>https://elapor.merauke.go.id</a:t>
                      </a:r>
                      <a:endParaRPr lang="en-US" sz="14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Pengaduan Masyarakat Terkait Pembangunan yg dilakukan Pemda</a:t>
                      </a:r>
                      <a:endParaRPr lang="en-US" sz="1400" b="0" i="0" u="none" strike="noStrike">
                        <a:solidFill>
                          <a:srgbClr val="000000"/>
                        </a:solidFill>
                        <a:effectLst/>
                        <a:latin typeface="Calibri" panose="020F0502020204030204" pitchFamily="34" charset="0"/>
                      </a:endParaRPr>
                    </a:p>
                  </a:txBody>
                  <a:tcPr marL="7620" marR="7620" marT="7620" marB="0" anchor="ctr"/>
                </a:tc>
              </a:tr>
              <a:tr h="862112">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a:txBody>
                    <a:bodyPr/>
                    <a:lstStyle/>
                    <a:p>
                      <a:pPr algn="l" fontAlgn="ctr"/>
                      <a:r>
                        <a:rPr lang="en-US" sz="1400" u="none" strike="noStrike" dirty="0">
                          <a:effectLst/>
                        </a:rPr>
                        <a:t>WBS (Whistle Blowing System)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dirty="0">
                          <a:effectLst/>
                          <a:hlinkClick r:id="rId6"/>
                        </a:rPr>
                        <a:t>http://wbs.merauke.go.id</a:t>
                      </a:r>
                      <a:endParaRPr lang="en-US" sz="14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Inspektorat</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Aplikasi Khusus</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Pengaduan Masyarakat Terkait Tindak Pidana Korupsi yang merugikan Keuangan Daerah/Negara</a:t>
                      </a:r>
                      <a:endParaRPr lang="en-US" sz="1400" b="0" i="0" u="none" strike="noStrike">
                        <a:solidFill>
                          <a:srgbClr val="000000"/>
                        </a:solidFill>
                        <a:effectLst/>
                        <a:latin typeface="Calibri" panose="020F0502020204030204" pitchFamily="34" charset="0"/>
                      </a:endParaRPr>
                    </a:p>
                  </a:txBody>
                  <a:tcPr marL="7620" marR="7620" marT="7620" marB="0" anchor="ctr"/>
                </a:tc>
              </a:tr>
              <a:tr h="649006">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b="1" u="none" strike="noStrike" dirty="0">
                          <a:effectLst/>
                        </a:rPr>
                        <a:t>e-</a:t>
                      </a:r>
                      <a:r>
                        <a:rPr lang="en-US" sz="1400" b="1" u="none" strike="noStrike" dirty="0" err="1">
                          <a:effectLst/>
                        </a:rPr>
                        <a:t>Pelatihan</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Pelatihan</a:t>
                      </a:r>
                      <a:r>
                        <a:rPr lang="en-US" sz="1400" u="none" strike="noStrike" dirty="0">
                          <a:effectLst/>
                        </a:rPr>
                        <a:t> </a:t>
                      </a:r>
                      <a:r>
                        <a:rPr lang="en-US" sz="1400" u="none" strike="noStrike" dirty="0" err="1">
                          <a:effectLst/>
                        </a:rPr>
                        <a:t>Aplikasi</a:t>
                      </a:r>
                      <a:r>
                        <a:rPr lang="en-US" sz="1400" u="none" strike="noStrike" dirty="0">
                          <a:effectLst/>
                        </a:rPr>
                        <a:t> &amp; Website</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http://kominfo.merauke.go.id/Pelatihan-Aplikasi-&amp;-Website/</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Aplikasi Khusus</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Pendaftaran Pelatihan Aplikasi &amp; Web untuk masyarakat</a:t>
                      </a:r>
                      <a:endParaRPr lang="en-US" sz="1400" b="0" i="0" u="none" strike="noStrike">
                        <a:solidFill>
                          <a:srgbClr val="000000"/>
                        </a:solidFill>
                        <a:effectLst/>
                        <a:latin typeface="Calibri" panose="020F0502020204030204" pitchFamily="34" charset="0"/>
                      </a:endParaRPr>
                    </a:p>
                  </a:txBody>
                  <a:tcPr marL="7620" marR="7620" marT="7620" marB="0" anchor="ctr"/>
                </a:tc>
              </a:tr>
              <a:tr h="464959">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b="1" u="none" strike="noStrike" dirty="0">
                          <a:effectLst/>
                        </a:rPr>
                        <a:t>e-</a:t>
                      </a:r>
                      <a:r>
                        <a:rPr lang="en-US" sz="1400" b="1" u="none" strike="noStrike" dirty="0" err="1">
                          <a:effectLst/>
                        </a:rPr>
                        <a:t>Kesehatan</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Covid-19</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a:effectLst/>
                          <a:hlinkClick r:id="rId7"/>
                        </a:rPr>
                        <a:t>http://covid19.merauke.go.id</a:t>
                      </a:r>
                      <a:endParaRPr lang="en-US" sz="14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Statistik Sebaran Penyakit Covid-19 di Kab. Merauke</a:t>
                      </a:r>
                      <a:endParaRPr lang="en-US" sz="1400" b="0" i="0" u="none" strike="noStrike">
                        <a:solidFill>
                          <a:srgbClr val="000000"/>
                        </a:solidFill>
                        <a:effectLst/>
                        <a:latin typeface="Calibri" panose="020F0502020204030204" pitchFamily="34" charset="0"/>
                      </a:endParaRPr>
                    </a:p>
                  </a:txBody>
                  <a:tcPr marL="7620" marR="7620" marT="7620" marB="0" anchor="ctr"/>
                </a:tc>
              </a:tr>
              <a:tr h="464959">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b="1" u="none" strike="noStrike" dirty="0">
                          <a:effectLst/>
                        </a:rPr>
                        <a:t>e-</a:t>
                      </a:r>
                      <a:r>
                        <a:rPr lang="en-US" sz="1400" b="1" u="none" strike="noStrike" dirty="0" err="1">
                          <a:effectLst/>
                        </a:rPr>
                        <a:t>Kependudukan</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Kependudukan</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a:effectLst/>
                          <a:hlinkClick r:id="rId8"/>
                        </a:rPr>
                        <a:t>http://dukcapil.merauke.go.id/</a:t>
                      </a:r>
                      <a:endParaRPr lang="en-US" sz="14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Disdukcapil</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Penyajian data kependudukan secara cepat, tepat dan akurat</a:t>
                      </a:r>
                      <a:endParaRPr lang="en-US" sz="1400" b="0" i="0" u="none" strike="noStrike">
                        <a:solidFill>
                          <a:srgbClr val="000000"/>
                        </a:solidFill>
                        <a:effectLst/>
                        <a:latin typeface="Calibri" panose="020F0502020204030204" pitchFamily="34" charset="0"/>
                      </a:endParaRPr>
                    </a:p>
                  </a:txBody>
                  <a:tcPr marL="7620" marR="7620" marT="7620" marB="0" anchor="ctr"/>
                </a:tc>
              </a:tr>
              <a:tr h="464959">
                <a:tc>
                  <a:txBody>
                    <a:bodyPr/>
                    <a:lstStyle/>
                    <a:p>
                      <a:pPr algn="ctr" fontAlgn="ctr"/>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400" b="1" u="none" strike="noStrike" dirty="0">
                          <a:effectLst/>
                        </a:rPr>
                        <a:t>e-</a:t>
                      </a:r>
                      <a:r>
                        <a:rPr lang="en-US" sz="1400" b="1" u="none" strike="noStrike" dirty="0" err="1">
                          <a:effectLst/>
                        </a:rPr>
                        <a:t>Berita</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Portal </a:t>
                      </a:r>
                      <a:r>
                        <a:rPr lang="en-US" sz="1400" u="none" strike="noStrike" dirty="0" err="1">
                          <a:effectLst/>
                        </a:rPr>
                        <a:t>Merauke</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a:effectLst/>
                          <a:hlinkClick r:id="rId9"/>
                        </a:rPr>
                        <a:t>https://portal.merauke.go.id/</a:t>
                      </a:r>
                      <a:endParaRPr lang="en-US" sz="14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400" u="none" strike="noStrike" dirty="0">
                          <a:effectLst/>
                        </a:rPr>
                        <a:t>Website Portal </a:t>
                      </a:r>
                      <a:r>
                        <a:rPr lang="en-US" sz="1400" u="none" strike="noStrike" dirty="0" err="1">
                          <a:effectLst/>
                        </a:rPr>
                        <a:t>Berita</a:t>
                      </a:r>
                      <a:r>
                        <a:rPr lang="en-US" sz="1400" u="none" strike="noStrike" dirty="0">
                          <a:effectLst/>
                        </a:rPr>
                        <a:t> </a:t>
                      </a:r>
                      <a:r>
                        <a:rPr lang="en-US" sz="1400" u="none" strike="noStrike" dirty="0" err="1">
                          <a:effectLst/>
                        </a:rPr>
                        <a:t>Pemerintah</a:t>
                      </a:r>
                      <a:r>
                        <a:rPr lang="en-US" sz="1400" u="none" strike="noStrike" dirty="0">
                          <a:effectLst/>
                        </a:rPr>
                        <a:t> Daerah</a:t>
                      </a:r>
                      <a:endParaRPr lang="en-US" sz="1400" b="0" i="0" u="none" strike="noStrike" dirty="0">
                        <a:solidFill>
                          <a:srgbClr val="000000"/>
                        </a:solidFill>
                        <a:effectLst/>
                        <a:latin typeface="Calibri" panose="020F0502020204030204" pitchFamily="34" charset="0"/>
                      </a:endParaRPr>
                    </a:p>
                  </a:txBody>
                  <a:tcPr marL="7620" marR="7620" marT="7620" marB="0" anchor="ctr"/>
                </a:tc>
              </a:tr>
              <a:tr h="232480">
                <a:tc>
                  <a:txBody>
                    <a:bodyPr/>
                    <a:lstStyle/>
                    <a:p>
                      <a:pPr algn="ctr" fontAlgn="ctr"/>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a:txBody>
                    <a:bodyPr/>
                    <a:lstStyle/>
                    <a:p>
                      <a:pPr algn="l" fontAlgn="ctr"/>
                      <a:r>
                        <a:rPr lang="en-US" sz="1400" u="none" strike="noStrike">
                          <a:effectLst/>
                        </a:rPr>
                        <a:t>Suara Merauke</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a:effectLst/>
                          <a:hlinkClick r:id="rId10"/>
                        </a:rPr>
                        <a:t>https://suara.merauke.go.id/</a:t>
                      </a:r>
                      <a:endParaRPr lang="en-US" sz="14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r>
              <a:tr h="742553">
                <a:tc>
                  <a:txBody>
                    <a:bodyPr/>
                    <a:lstStyle/>
                    <a:p>
                      <a:pPr algn="ctr" fontAlgn="ctr"/>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b="1" u="none" strike="noStrike" dirty="0">
                          <a:effectLst/>
                        </a:rPr>
                        <a:t>e-</a:t>
                      </a:r>
                      <a:r>
                        <a:rPr lang="en-US" sz="1400" b="1" u="none" strike="noStrike" dirty="0" err="1">
                          <a:effectLst/>
                        </a:rPr>
                        <a:t>Freehotspot</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Freehotspot</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sng" strike="noStrike">
                          <a:effectLst/>
                          <a:hlinkClick r:id="rId11"/>
                        </a:rPr>
                        <a:t>https://freehotspot.merauke.go.id</a:t>
                      </a:r>
                      <a:endParaRPr lang="en-US" sz="14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Aplikasi Khusus</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err="1">
                          <a:effectLst/>
                        </a:rPr>
                        <a:t>Akses</a:t>
                      </a:r>
                      <a:r>
                        <a:rPr lang="en-US" sz="1400" u="none" strike="noStrike" dirty="0">
                          <a:effectLst/>
                        </a:rPr>
                        <a:t> Internet Gratis </a:t>
                      </a:r>
                      <a:r>
                        <a:rPr lang="en-US" sz="1400" u="none" strike="noStrike" dirty="0" err="1">
                          <a:effectLst/>
                        </a:rPr>
                        <a:t>Bagi</a:t>
                      </a:r>
                      <a:r>
                        <a:rPr lang="en-US" sz="1400" u="none" strike="noStrike" dirty="0">
                          <a:effectLst/>
                        </a:rPr>
                        <a:t> </a:t>
                      </a:r>
                      <a:r>
                        <a:rPr lang="en-US" sz="1400" u="none" strike="noStrike" dirty="0" err="1">
                          <a:effectLst/>
                        </a:rPr>
                        <a:t>Masyarakat</a:t>
                      </a:r>
                      <a:endParaRPr lang="en-US" sz="14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4" name="Google Shape;328;p38"/>
          <p:cNvSpPr/>
          <p:nvPr/>
        </p:nvSpPr>
        <p:spPr>
          <a:xfrm>
            <a:off x="8905916" y="6885"/>
            <a:ext cx="257860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Trebuchet MS"/>
                <a:cs typeface="Trebuchet MS"/>
                <a:sym typeface="Trebuchet MS"/>
              </a:rPr>
              <a:t>DAFTAR APLIKASI</a:t>
            </a:r>
            <a:endParaRPr sz="2100" b="1" dirty="0">
              <a:solidFill>
                <a:schemeClr val="bg1"/>
              </a:solidFill>
              <a:latin typeface="Lato Black"/>
              <a:ea typeface="Lato Black"/>
              <a:cs typeface="Lato Black"/>
              <a:sym typeface="Lato Black"/>
            </a:endParaRPr>
          </a:p>
        </p:txBody>
      </p:sp>
    </p:spTree>
    <p:extLst>
      <p:ext uri="{BB962C8B-B14F-4D97-AF65-F5344CB8AC3E}">
        <p14:creationId xmlns:p14="http://schemas.microsoft.com/office/powerpoint/2010/main" val="1826600826"/>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graphicFrame>
        <p:nvGraphicFramePr>
          <p:cNvPr id="3" name="Table 2"/>
          <p:cNvGraphicFramePr>
            <a:graphicFrameLocks noGrp="1"/>
          </p:cNvGraphicFramePr>
          <p:nvPr>
            <p:extLst>
              <p:ext uri="{D42A27DB-BD31-4B8C-83A1-F6EECF244321}">
                <p14:modId xmlns:p14="http://schemas.microsoft.com/office/powerpoint/2010/main" val="3462009786"/>
              </p:ext>
            </p:extLst>
          </p:nvPr>
        </p:nvGraphicFramePr>
        <p:xfrm>
          <a:off x="1" y="558742"/>
          <a:ext cx="12191998" cy="5970821"/>
        </p:xfrm>
        <a:graphic>
          <a:graphicData uri="http://schemas.openxmlformats.org/drawingml/2006/table">
            <a:tbl>
              <a:tblPr>
                <a:tableStyleId>{90D146E8-67F2-44E4-BE60-E9879506325C}</a:tableStyleId>
              </a:tblPr>
              <a:tblGrid>
                <a:gridCol w="478788"/>
                <a:gridCol w="1453464"/>
                <a:gridCol w="1761256"/>
                <a:gridCol w="2479438"/>
                <a:gridCol w="1573162"/>
                <a:gridCol w="1350866"/>
                <a:gridCol w="3095024"/>
              </a:tblGrid>
              <a:tr h="408530">
                <a:tc>
                  <a:txBody>
                    <a:bodyPr/>
                    <a:lstStyle/>
                    <a:p>
                      <a:pPr algn="ctr" fontAlgn="b"/>
                      <a:r>
                        <a:rPr lang="en-US" sz="2000" b="1" u="none" strike="noStrike" dirty="0">
                          <a:effectLst/>
                        </a:rPr>
                        <a:t>No</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Sub-</a:t>
                      </a:r>
                      <a:r>
                        <a:rPr lang="en-US" sz="1800" b="1" u="none" strike="noStrike" dirty="0" err="1">
                          <a:effectLst/>
                        </a:rPr>
                        <a:t>Layanan</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err="1">
                          <a:effectLst/>
                        </a:rPr>
                        <a:t>Aplikasi</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a:effectLst/>
                        </a:rPr>
                        <a:t>URL</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a:effectLst/>
                        </a:rPr>
                        <a:t>OPD</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smtClean="0">
                          <a:effectLst/>
                        </a:rPr>
                        <a:t>Domain</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err="1">
                          <a:effectLst/>
                        </a:rPr>
                        <a:t>Cakupan</a:t>
                      </a:r>
                      <a:r>
                        <a:rPr lang="en-US" sz="2000" b="1" u="none" strike="noStrike" dirty="0">
                          <a:effectLst/>
                        </a:rPr>
                        <a:t> </a:t>
                      </a:r>
                      <a:r>
                        <a:rPr lang="en-US" sz="2000" b="1" u="none" strike="noStrike" dirty="0" err="1">
                          <a:effectLst/>
                        </a:rPr>
                        <a:t>Kinerja</a:t>
                      </a:r>
                      <a:endParaRPr lang="en-US" sz="2000" b="1" i="0" u="none" strike="noStrike" dirty="0">
                        <a:solidFill>
                          <a:srgbClr val="000000"/>
                        </a:solidFill>
                        <a:effectLst/>
                        <a:latin typeface="Calibri" panose="020F0502020204030204" pitchFamily="34" charset="0"/>
                      </a:endParaRPr>
                    </a:p>
                  </a:txBody>
                  <a:tcPr marL="7620" marR="7620" marT="7620" marB="0" anchor="b"/>
                </a:tc>
              </a:tr>
              <a:tr h="754209">
                <a:tc>
                  <a:txBody>
                    <a:bodyPr/>
                    <a:lstStyle/>
                    <a:p>
                      <a:pPr algn="ctr" fontAlgn="ctr"/>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7620" marR="7620" marT="7620" marB="0" anchor="ctr"/>
                </a:tc>
                <a:tc rowSpan="5">
                  <a:txBody>
                    <a:bodyPr/>
                    <a:lstStyle/>
                    <a:p>
                      <a:pPr algn="l" fontAlgn="ctr"/>
                      <a:r>
                        <a:rPr lang="en-US" sz="1600" b="1" u="none" strike="noStrike" dirty="0">
                          <a:effectLst/>
                        </a:rPr>
                        <a:t>e-</a:t>
                      </a:r>
                      <a:r>
                        <a:rPr lang="en-US" sz="1600" b="1" u="none" strike="noStrike" dirty="0" err="1">
                          <a:effectLst/>
                        </a:rPr>
                        <a:t>Profil</a:t>
                      </a:r>
                      <a:endParaRPr lang="en-US" sz="1600" b="1" i="0" u="none" strike="noStrike" dirty="0">
                        <a:solidFill>
                          <a:srgbClr val="000000"/>
                        </a:solidFill>
                        <a:effectLst/>
                        <a:latin typeface="Calibri" panose="020F0502020204030204" pitchFamily="34" charset="0"/>
                      </a:endParaRPr>
                    </a:p>
                  </a:txBody>
                  <a:tcPr marL="7620" marR="7620" marT="7620" marB="0" anchor="ctr"/>
                </a:tc>
                <a:tc rowSpan="5">
                  <a:txBody>
                    <a:bodyPr/>
                    <a:lstStyle/>
                    <a:p>
                      <a:pPr algn="l" fontAlgn="ctr"/>
                      <a:r>
                        <a:rPr lang="en-US" sz="1600" u="none" strike="noStrike" dirty="0">
                          <a:effectLst/>
                        </a:rPr>
                        <a:t>Website </a:t>
                      </a:r>
                      <a:r>
                        <a:rPr lang="en-US" sz="1600" u="none" strike="noStrike" dirty="0" err="1">
                          <a:effectLst/>
                        </a:rPr>
                        <a:t>Profil</a:t>
                      </a:r>
                      <a:r>
                        <a:rPr lang="en-US" sz="1600" u="none" strike="noStrike" dirty="0">
                          <a:effectLst/>
                        </a:rPr>
                        <a:t> OPD</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sng" strike="noStrike" dirty="0">
                          <a:effectLst/>
                          <a:hlinkClick r:id="rId3"/>
                        </a:rPr>
                        <a:t>https://pkk.merauke.go.id</a:t>
                      </a:r>
                      <a:endParaRPr lang="en-US" sz="16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TP-PKK</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Website Profil &amp; Berita TP-PKK Kab Merauke</a:t>
                      </a:r>
                      <a:endParaRPr lang="en-US" sz="1600" b="0" i="0" u="none" strike="noStrike">
                        <a:solidFill>
                          <a:srgbClr val="000000"/>
                        </a:solidFill>
                        <a:effectLst/>
                        <a:latin typeface="Calibri" panose="020F0502020204030204" pitchFamily="34" charset="0"/>
                      </a:endParaRPr>
                    </a:p>
                  </a:txBody>
                  <a:tcPr marL="7620" marR="7620" marT="7620" marB="0" anchor="ctr"/>
                </a:tc>
              </a:tr>
              <a:tr h="754209">
                <a:tc>
                  <a:txBody>
                    <a:bodyPr/>
                    <a:lstStyle/>
                    <a:p>
                      <a:pPr algn="ctr" fontAlgn="ctr"/>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vMerge="1">
                  <a:txBody>
                    <a:bodyPr/>
                    <a:lstStyle/>
                    <a:p>
                      <a:endParaRPr lang="en-US"/>
                    </a:p>
                  </a:txBody>
                  <a:tcPr/>
                </a:tc>
                <a:tc>
                  <a:txBody>
                    <a:bodyPr/>
                    <a:lstStyle/>
                    <a:p>
                      <a:pPr algn="l" fontAlgn="ctr"/>
                      <a:r>
                        <a:rPr lang="en-US" sz="1600" u="sng" strike="noStrike">
                          <a:effectLst/>
                          <a:hlinkClick r:id="rId4"/>
                        </a:rPr>
                        <a:t>http://kominfo.merauke.go.id/</a:t>
                      </a:r>
                      <a:endParaRPr lang="en-US" sz="16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Diskominfo</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Website Profil &amp; Berita Diskominfo Kab Merauke</a:t>
                      </a:r>
                      <a:endParaRPr lang="en-US" sz="1600" b="0" i="0" u="none" strike="noStrike">
                        <a:solidFill>
                          <a:srgbClr val="000000"/>
                        </a:solidFill>
                        <a:effectLst/>
                        <a:latin typeface="Calibri" panose="020F0502020204030204" pitchFamily="34" charset="0"/>
                      </a:endParaRPr>
                    </a:p>
                  </a:txBody>
                  <a:tcPr marL="7620" marR="7620" marT="7620" marB="0" anchor="ctr"/>
                </a:tc>
              </a:tr>
              <a:tr h="754209">
                <a:tc>
                  <a:txBody>
                    <a:bodyPr/>
                    <a:lstStyle/>
                    <a:p>
                      <a:pPr algn="ctr" fontAlgn="ctr"/>
                      <a:r>
                        <a:rPr lang="en-US" sz="1600" u="none" strike="noStrike" dirty="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vMerge="1">
                  <a:txBody>
                    <a:bodyPr/>
                    <a:lstStyle/>
                    <a:p>
                      <a:endParaRPr lang="en-US"/>
                    </a:p>
                  </a:txBody>
                  <a:tcPr/>
                </a:tc>
                <a:tc>
                  <a:txBody>
                    <a:bodyPr/>
                    <a:lstStyle/>
                    <a:p>
                      <a:pPr algn="l" fontAlgn="ctr"/>
                      <a:r>
                        <a:rPr lang="en-US" sz="1600" u="sng" strike="noStrike" dirty="0">
                          <a:effectLst/>
                          <a:hlinkClick r:id="rId5"/>
                        </a:rPr>
                        <a:t>http://dinsos.merauke.go.id/</a:t>
                      </a:r>
                      <a:endParaRPr lang="en-US" sz="16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Dinsos</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Website Profil &amp; Berita Dinsos Kab Merauke</a:t>
                      </a:r>
                      <a:endParaRPr lang="en-US" sz="1600" b="0" i="0" u="none" strike="noStrike">
                        <a:solidFill>
                          <a:srgbClr val="000000"/>
                        </a:solidFill>
                        <a:effectLst/>
                        <a:latin typeface="Calibri" panose="020F0502020204030204" pitchFamily="34" charset="0"/>
                      </a:endParaRPr>
                    </a:p>
                  </a:txBody>
                  <a:tcPr marL="7620" marR="7620" marT="7620" marB="0" anchor="ctr"/>
                </a:tc>
              </a:tr>
              <a:tr h="754209">
                <a:tc>
                  <a:txBody>
                    <a:bodyPr/>
                    <a:lstStyle/>
                    <a:p>
                      <a:pPr algn="ctr" fontAlgn="ctr"/>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vMerge="1">
                  <a:txBody>
                    <a:bodyPr/>
                    <a:lstStyle/>
                    <a:p>
                      <a:endParaRPr lang="en-US"/>
                    </a:p>
                  </a:txBody>
                  <a:tcPr/>
                </a:tc>
                <a:tc>
                  <a:txBody>
                    <a:bodyPr/>
                    <a:lstStyle/>
                    <a:p>
                      <a:pPr algn="l" fontAlgn="ctr"/>
                      <a:r>
                        <a:rPr lang="en-US" sz="1600" u="sng" strike="noStrike" dirty="0">
                          <a:effectLst/>
                          <a:hlinkClick r:id="rId6"/>
                        </a:rPr>
                        <a:t>http://setda.merauke.go.id/</a:t>
                      </a:r>
                      <a:endParaRPr lang="en-US" sz="16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SETDA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Website Profil &amp; Berita SETDA Kab Merauke</a:t>
                      </a:r>
                      <a:endParaRPr lang="en-US" sz="1600" b="0" i="0" u="none" strike="noStrike">
                        <a:solidFill>
                          <a:srgbClr val="000000"/>
                        </a:solidFill>
                        <a:effectLst/>
                        <a:latin typeface="Calibri" panose="020F0502020204030204" pitchFamily="34" charset="0"/>
                      </a:endParaRPr>
                    </a:p>
                  </a:txBody>
                  <a:tcPr marL="7620" marR="7620" marT="7620" marB="0" anchor="ctr"/>
                </a:tc>
              </a:tr>
              <a:tr h="754209">
                <a:tc>
                  <a:txBody>
                    <a:bodyPr/>
                    <a:lstStyle/>
                    <a:p>
                      <a:pPr algn="ctr" fontAlgn="ctr"/>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vMerge="1">
                  <a:txBody>
                    <a:bodyPr/>
                    <a:lstStyle/>
                    <a:p>
                      <a:endParaRPr lang="en-US"/>
                    </a:p>
                  </a:txBody>
                  <a:tcPr/>
                </a:tc>
                <a:tc>
                  <a:txBody>
                    <a:bodyPr/>
                    <a:lstStyle/>
                    <a:p>
                      <a:pPr algn="l" fontAlgn="ctr"/>
                      <a:r>
                        <a:rPr lang="en-US" sz="1600" u="sng" strike="noStrike">
                          <a:effectLst/>
                          <a:hlinkClick r:id="rId7"/>
                        </a:rPr>
                        <a:t>http://perpusda.merauke.go.id/</a:t>
                      </a:r>
                      <a:endParaRPr lang="en-US" sz="16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Perpusda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dirty="0">
                          <a:effectLst/>
                        </a:rPr>
                        <a:t>Website </a:t>
                      </a:r>
                      <a:r>
                        <a:rPr lang="en-US" sz="1600" u="none" strike="noStrike" dirty="0" err="1">
                          <a:effectLst/>
                        </a:rPr>
                        <a:t>Profil</a:t>
                      </a:r>
                      <a:r>
                        <a:rPr lang="en-US" sz="1600" u="none" strike="noStrike" dirty="0">
                          <a:effectLst/>
                        </a:rPr>
                        <a:t> &amp; </a:t>
                      </a:r>
                      <a:r>
                        <a:rPr lang="en-US" sz="1600" u="none" strike="noStrike" dirty="0" err="1">
                          <a:effectLst/>
                        </a:rPr>
                        <a:t>Berita</a:t>
                      </a:r>
                      <a:r>
                        <a:rPr lang="en-US" sz="1600" u="none" strike="noStrike" dirty="0">
                          <a:effectLst/>
                        </a:rPr>
                        <a:t> </a:t>
                      </a:r>
                      <a:r>
                        <a:rPr lang="en-US" sz="1600" u="none" strike="noStrike" dirty="0" err="1">
                          <a:effectLst/>
                        </a:rPr>
                        <a:t>Perpustakaan</a:t>
                      </a:r>
                      <a:r>
                        <a:rPr lang="en-US" sz="1600" u="none" strike="noStrike" dirty="0">
                          <a:effectLst/>
                        </a:rPr>
                        <a:t> Daerah </a:t>
                      </a:r>
                      <a:r>
                        <a:rPr lang="en-US" sz="1600" u="none" strike="noStrike" dirty="0" err="1">
                          <a:effectLst/>
                        </a:rPr>
                        <a:t>Kab</a:t>
                      </a:r>
                      <a:r>
                        <a:rPr lang="en-US" sz="1600" u="none" strike="noStrike" dirty="0">
                          <a:effectLst/>
                        </a:rPr>
                        <a:t> </a:t>
                      </a:r>
                      <a:r>
                        <a:rPr lang="en-US" sz="1600" u="none" strike="noStrike" dirty="0" err="1">
                          <a:effectLst/>
                        </a:rPr>
                        <a:t>Merauke</a:t>
                      </a:r>
                      <a:endParaRPr lang="en-US" sz="1600" b="0" i="0" u="none" strike="noStrike" dirty="0">
                        <a:solidFill>
                          <a:srgbClr val="000000"/>
                        </a:solidFill>
                        <a:effectLst/>
                        <a:latin typeface="Calibri" panose="020F0502020204030204" pitchFamily="34" charset="0"/>
                      </a:endParaRPr>
                    </a:p>
                  </a:txBody>
                  <a:tcPr marL="7620" marR="7620" marT="7620" marB="0" anchor="ctr"/>
                </a:tc>
              </a:tr>
              <a:tr h="377104">
                <a:tc gridSpan="7">
                  <a:txBody>
                    <a:bodyPr/>
                    <a:lstStyle/>
                    <a:p>
                      <a:pPr algn="ctr" fontAlgn="b"/>
                      <a:r>
                        <a:rPr lang="en-US" sz="1600" b="1" u="none" strike="noStrike" dirty="0" err="1">
                          <a:effectLst/>
                        </a:rPr>
                        <a:t>Aplikasi</a:t>
                      </a:r>
                      <a:r>
                        <a:rPr lang="en-US" sz="1600" b="1" u="none" strike="noStrike" dirty="0">
                          <a:effectLst/>
                        </a:rPr>
                        <a:t> G2E</a:t>
                      </a:r>
                      <a:endParaRPr lang="en-US" sz="16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7071">
                <a:tc>
                  <a:txBody>
                    <a:bodyPr/>
                    <a:lstStyle/>
                    <a:p>
                      <a:pPr algn="ctr" fontAlgn="ctr"/>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e-Access</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E-ACCESS</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sng" strike="noStrike">
                          <a:effectLst/>
                          <a:hlinkClick r:id="rId8"/>
                        </a:rPr>
                        <a:t>https://eaccess.merauke.go.id</a:t>
                      </a:r>
                      <a:endParaRPr lang="en-US" sz="16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Diskominfo</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Khusus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dirty="0" err="1">
                          <a:effectLst/>
                        </a:rPr>
                        <a:t>Akses</a:t>
                      </a:r>
                      <a:r>
                        <a:rPr lang="en-US" sz="1600" u="none" strike="noStrike" dirty="0">
                          <a:effectLst/>
                        </a:rPr>
                        <a:t> Internet Gratis </a:t>
                      </a:r>
                      <a:r>
                        <a:rPr lang="en-US" sz="1600" u="none" strike="noStrike" dirty="0" err="1">
                          <a:effectLst/>
                        </a:rPr>
                        <a:t>Bagi</a:t>
                      </a:r>
                      <a:r>
                        <a:rPr lang="en-US" sz="1600" u="none" strike="noStrike" dirty="0">
                          <a:effectLst/>
                        </a:rPr>
                        <a:t> ASN</a:t>
                      </a:r>
                      <a:endParaRPr lang="en-US" sz="1600" b="0" i="0" u="none" strike="noStrike" dirty="0">
                        <a:solidFill>
                          <a:srgbClr val="000000"/>
                        </a:solidFill>
                        <a:effectLst/>
                        <a:latin typeface="Calibri" panose="020F0502020204030204" pitchFamily="34" charset="0"/>
                      </a:endParaRPr>
                    </a:p>
                  </a:txBody>
                  <a:tcPr marL="7620" marR="7620" marT="7620" marB="0" anchor="ctr"/>
                </a:tc>
              </a:tr>
              <a:tr h="707071">
                <a:tc>
                  <a:txBody>
                    <a:bodyPr/>
                    <a:lstStyle/>
                    <a:p>
                      <a:pPr algn="ctr" fontAlgn="ctr"/>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a:t>
                      </a:r>
                      <a:r>
                        <a:rPr lang="en-US" sz="1600" b="1" u="none" strike="noStrike" dirty="0" err="1">
                          <a:effectLst/>
                        </a:rPr>
                        <a:t>Absensi</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E-ABSEN</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sng" strike="noStrike">
                          <a:effectLst/>
                          <a:hlinkClick r:id="rId9"/>
                        </a:rPr>
                        <a:t>https://eabsen.merauke.go.id</a:t>
                      </a:r>
                      <a:endParaRPr lang="en-US" sz="16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Diskominfo</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Khusus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nn-NO" sz="1600" u="none" strike="noStrike" dirty="0">
                          <a:effectLst/>
                        </a:rPr>
                        <a:t>Aplikasi Absensi Digital Pemda Merauke</a:t>
                      </a:r>
                      <a:endParaRPr lang="nn-NO" sz="16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7" name="Google Shape;328;p38"/>
          <p:cNvSpPr/>
          <p:nvPr/>
        </p:nvSpPr>
        <p:spPr>
          <a:xfrm>
            <a:off x="8905916" y="6885"/>
            <a:ext cx="257860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Trebuchet MS"/>
                <a:cs typeface="Trebuchet MS"/>
                <a:sym typeface="Trebuchet MS"/>
              </a:rPr>
              <a:t>DAFTAR APLIKASI</a:t>
            </a:r>
            <a:endParaRPr sz="2100" b="1" dirty="0">
              <a:solidFill>
                <a:schemeClr val="bg1"/>
              </a:solidFill>
              <a:latin typeface="Lato Black"/>
              <a:ea typeface="Lato Black"/>
              <a:cs typeface="Lato Black"/>
              <a:sym typeface="Lato Black"/>
            </a:endParaRPr>
          </a:p>
        </p:txBody>
      </p:sp>
    </p:spTree>
    <p:extLst>
      <p:ext uri="{BB962C8B-B14F-4D97-AF65-F5344CB8AC3E}">
        <p14:creationId xmlns:p14="http://schemas.microsoft.com/office/powerpoint/2010/main" val="3001478218"/>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graphicFrame>
        <p:nvGraphicFramePr>
          <p:cNvPr id="5" name="Table 4"/>
          <p:cNvGraphicFramePr>
            <a:graphicFrameLocks noGrp="1"/>
          </p:cNvGraphicFramePr>
          <p:nvPr>
            <p:extLst>
              <p:ext uri="{D42A27DB-BD31-4B8C-83A1-F6EECF244321}">
                <p14:modId xmlns:p14="http://schemas.microsoft.com/office/powerpoint/2010/main" val="3978221624"/>
              </p:ext>
            </p:extLst>
          </p:nvPr>
        </p:nvGraphicFramePr>
        <p:xfrm>
          <a:off x="1" y="558742"/>
          <a:ext cx="12191998" cy="5970820"/>
        </p:xfrm>
        <a:graphic>
          <a:graphicData uri="http://schemas.openxmlformats.org/drawingml/2006/table">
            <a:tbl>
              <a:tblPr>
                <a:tableStyleId>{90D146E8-67F2-44E4-BE60-E9879506325C}</a:tableStyleId>
              </a:tblPr>
              <a:tblGrid>
                <a:gridCol w="478788"/>
                <a:gridCol w="1453464"/>
                <a:gridCol w="1761256"/>
                <a:gridCol w="2479438"/>
                <a:gridCol w="1573162"/>
                <a:gridCol w="1350866"/>
                <a:gridCol w="3095024"/>
              </a:tblGrid>
              <a:tr h="438535">
                <a:tc>
                  <a:txBody>
                    <a:bodyPr/>
                    <a:lstStyle/>
                    <a:p>
                      <a:pPr algn="ctr" fontAlgn="b"/>
                      <a:r>
                        <a:rPr lang="en-US" sz="1800" b="1" u="none" strike="noStrike" dirty="0">
                          <a:effectLst/>
                        </a:rPr>
                        <a:t>No</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Sub-</a:t>
                      </a:r>
                      <a:r>
                        <a:rPr lang="en-US" sz="1800" b="1" u="none" strike="noStrike" dirty="0" err="1">
                          <a:effectLst/>
                        </a:rPr>
                        <a:t>Layanan</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err="1">
                          <a:effectLst/>
                        </a:rPr>
                        <a:t>Aplikasi</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URL</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OPD</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smtClean="0">
                          <a:effectLst/>
                        </a:rPr>
                        <a:t>Domain</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err="1">
                          <a:effectLst/>
                        </a:rPr>
                        <a:t>Cakupan</a:t>
                      </a:r>
                      <a:r>
                        <a:rPr lang="en-US" sz="1800" b="1" u="none" strike="noStrike" dirty="0">
                          <a:effectLst/>
                        </a:rPr>
                        <a:t> </a:t>
                      </a:r>
                      <a:r>
                        <a:rPr lang="en-US" sz="1800" b="1" u="none" strike="noStrike" dirty="0" err="1">
                          <a:effectLst/>
                        </a:rPr>
                        <a:t>Kinerja</a:t>
                      </a:r>
                      <a:endParaRPr lang="en-US" sz="1800" b="1" i="0" u="none" strike="noStrike" dirty="0">
                        <a:solidFill>
                          <a:srgbClr val="000000"/>
                        </a:solidFill>
                        <a:effectLst/>
                        <a:latin typeface="Calibri" panose="020F0502020204030204" pitchFamily="34" charset="0"/>
                      </a:endParaRPr>
                    </a:p>
                  </a:txBody>
                  <a:tcPr marL="7620" marR="7620" marT="7620" marB="0" anchor="b"/>
                </a:tc>
              </a:tr>
              <a:tr h="404801">
                <a:tc gridSpan="7">
                  <a:txBody>
                    <a:bodyPr/>
                    <a:lstStyle/>
                    <a:p>
                      <a:pPr algn="ctr" fontAlgn="b"/>
                      <a:r>
                        <a:rPr lang="en-US" sz="1600" b="1" u="none" strike="noStrike" dirty="0" err="1">
                          <a:effectLst/>
                        </a:rPr>
                        <a:t>Aplikasi</a:t>
                      </a:r>
                      <a:r>
                        <a:rPr lang="en-US" sz="1600" b="1" u="none" strike="noStrike" dirty="0">
                          <a:effectLst/>
                        </a:rPr>
                        <a:t> G2G</a:t>
                      </a:r>
                      <a:endParaRPr lang="en-US" sz="16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9002">
                <a:tc>
                  <a:txBody>
                    <a:bodyPr/>
                    <a:lstStyle/>
                    <a:p>
                      <a:pPr algn="ctr" fontAlgn="ctr"/>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e-Office</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E-OFFICE</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http://e-office.merauke.go.id/</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Diskominfo</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Khusus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Surat Menyurat Digital</a:t>
                      </a:r>
                      <a:endParaRPr lang="en-US" sz="1600" b="0" i="0" u="none" strike="noStrike">
                        <a:solidFill>
                          <a:srgbClr val="000000"/>
                        </a:solidFill>
                        <a:effectLst/>
                        <a:latin typeface="Calibri" panose="020F0502020204030204" pitchFamily="34" charset="0"/>
                      </a:endParaRPr>
                    </a:p>
                  </a:txBody>
                  <a:tcPr marL="7620" marR="7620" marT="7620" marB="0" anchor="ctr"/>
                </a:tc>
              </a:tr>
              <a:tr h="809603">
                <a:tc>
                  <a:txBody>
                    <a:bodyPr/>
                    <a:lstStyle/>
                    <a:p>
                      <a:pPr algn="ctr" fontAlgn="ctr"/>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e-Meeting</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dirty="0" err="1">
                          <a:effectLst/>
                        </a:rPr>
                        <a:t>Vidcon</a:t>
                      </a:r>
                      <a:r>
                        <a:rPr lang="en-US" sz="1600" u="none" strike="noStrike" dirty="0">
                          <a:effectLst/>
                        </a:rPr>
                        <a:t> </a:t>
                      </a:r>
                      <a:r>
                        <a:rPr lang="en-US" sz="1600" u="none" strike="noStrike" dirty="0" err="1">
                          <a:effectLst/>
                        </a:rPr>
                        <a:t>Merauke</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sng" strike="noStrike" dirty="0">
                          <a:effectLst/>
                          <a:hlinkClick r:id="rId3"/>
                        </a:rPr>
                        <a:t>https://vidcon.merauke.go.id/</a:t>
                      </a:r>
                      <a:endParaRPr lang="en-US" sz="16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Diskominfo</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Khusus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Layanan Video Conference Antar OPD di Kab. Merauke</a:t>
                      </a:r>
                      <a:endParaRPr lang="en-US" sz="1600" b="0" i="0" u="none" strike="noStrike">
                        <a:solidFill>
                          <a:srgbClr val="000000"/>
                        </a:solidFill>
                        <a:effectLst/>
                        <a:latin typeface="Calibri" panose="020F0502020204030204" pitchFamily="34" charset="0"/>
                      </a:endParaRPr>
                    </a:p>
                  </a:txBody>
                  <a:tcPr marL="7620" marR="7620" marT="7620" marB="0" anchor="ctr"/>
                </a:tc>
              </a:tr>
              <a:tr h="1130070">
                <a:tc>
                  <a:txBody>
                    <a:bodyPr/>
                    <a:lstStyle/>
                    <a:p>
                      <a:pPr algn="ctr" fontAlgn="ctr"/>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e-Border</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dirty="0">
                          <a:effectLst/>
                        </a:rPr>
                        <a:t>SIPACE-DATAS</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sng" strike="noStrike" dirty="0">
                          <a:effectLst/>
                          <a:hlinkClick r:id="rId4"/>
                        </a:rPr>
                        <a:t>http://sipace-datas.merauke.go.id/</a:t>
                      </a:r>
                      <a:endParaRPr lang="en-US" sz="16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Badan</a:t>
                      </a:r>
                      <a:r>
                        <a:rPr lang="en-US" sz="1600" u="none" strike="noStrike" dirty="0">
                          <a:effectLst/>
                        </a:rPr>
                        <a:t> </a:t>
                      </a:r>
                      <a:r>
                        <a:rPr lang="en-US" sz="1600" u="none" strike="noStrike" dirty="0" err="1">
                          <a:effectLst/>
                        </a:rPr>
                        <a:t>Pengelola</a:t>
                      </a:r>
                      <a:r>
                        <a:rPr lang="en-US" sz="1600" u="none" strike="noStrike" dirty="0">
                          <a:effectLst/>
                        </a:rPr>
                        <a:t> </a:t>
                      </a:r>
                      <a:r>
                        <a:rPr lang="en-US" sz="1600" u="none" strike="noStrike" dirty="0" err="1">
                          <a:effectLst/>
                        </a:rPr>
                        <a:t>Perbatasan</a:t>
                      </a:r>
                      <a:r>
                        <a:rPr lang="en-US" sz="1600" u="none" strike="noStrike" dirty="0">
                          <a:effectLst/>
                        </a:rPr>
                        <a:t> Daerah</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Khusus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Pendataan Masyarakat Keluar-Masuk di PLBN Sota</a:t>
                      </a:r>
                      <a:endParaRPr lang="fi-FI" sz="1600" b="0" i="0" u="none" strike="noStrike">
                        <a:solidFill>
                          <a:srgbClr val="000000"/>
                        </a:solidFill>
                        <a:effectLst/>
                        <a:latin typeface="Calibri" panose="020F0502020204030204" pitchFamily="34" charset="0"/>
                      </a:endParaRPr>
                    </a:p>
                  </a:txBody>
                  <a:tcPr marL="7620" marR="7620" marT="7620" marB="0" anchor="ctr"/>
                </a:tc>
              </a:tr>
              <a:tr h="809603">
                <a:tc>
                  <a:txBody>
                    <a:bodyPr/>
                    <a:lstStyle/>
                    <a:p>
                      <a:pPr algn="ctr" fontAlgn="ctr"/>
                      <a:r>
                        <a:rPr lang="en-US" sz="1600" u="none" strike="noStrike">
                          <a:effectLst/>
                        </a:rPr>
                        <a:t>21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a:t>
                      </a:r>
                      <a:r>
                        <a:rPr lang="en-US" sz="1600" b="1" u="none" strike="noStrike" dirty="0" err="1">
                          <a:effectLst/>
                        </a:rPr>
                        <a:t>Inovasi</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Merauke Bangkit Inovasi</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http://inovasi.merauke.go.id/</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BAPPEDA-LITBANG</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Khusus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dirty="0" err="1">
                          <a:effectLst/>
                        </a:rPr>
                        <a:t>Sistem</a:t>
                      </a:r>
                      <a:r>
                        <a:rPr lang="en-US" sz="1600" u="none" strike="noStrike" dirty="0">
                          <a:effectLst/>
                        </a:rPr>
                        <a:t> </a:t>
                      </a:r>
                      <a:r>
                        <a:rPr lang="en-US" sz="1600" u="none" strike="noStrike" dirty="0" err="1">
                          <a:effectLst/>
                        </a:rPr>
                        <a:t>Informasi</a:t>
                      </a:r>
                      <a:r>
                        <a:rPr lang="en-US" sz="1600" u="none" strike="noStrike" dirty="0">
                          <a:effectLst/>
                        </a:rPr>
                        <a:t> </a:t>
                      </a:r>
                      <a:r>
                        <a:rPr lang="en-US" sz="1600" u="none" strike="noStrike" dirty="0" err="1">
                          <a:effectLst/>
                        </a:rPr>
                        <a:t>Pendaftaran</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Penilaian</a:t>
                      </a:r>
                      <a:r>
                        <a:rPr lang="en-US" sz="1600" u="none" strike="noStrike" dirty="0">
                          <a:effectLst/>
                        </a:rPr>
                        <a:t> </a:t>
                      </a:r>
                      <a:r>
                        <a:rPr lang="en-US" sz="1600" u="none" strike="noStrike" dirty="0" err="1">
                          <a:effectLst/>
                        </a:rPr>
                        <a:t>Lomba</a:t>
                      </a:r>
                      <a:r>
                        <a:rPr lang="en-US" sz="1600" u="none" strike="noStrike" dirty="0">
                          <a:effectLst/>
                        </a:rPr>
                        <a:t> </a:t>
                      </a:r>
                      <a:r>
                        <a:rPr lang="en-US" sz="1600" u="none" strike="noStrike" dirty="0" err="1">
                          <a:effectLst/>
                        </a:rPr>
                        <a:t>Inovasi</a:t>
                      </a:r>
                      <a:r>
                        <a:rPr lang="en-US" sz="1600" u="none" strike="noStrike" dirty="0">
                          <a:effectLst/>
                        </a:rPr>
                        <a:t> Daerah</a:t>
                      </a:r>
                      <a:endParaRPr lang="en-US" sz="1600" b="0" i="0" u="none" strike="noStrike" dirty="0">
                        <a:solidFill>
                          <a:srgbClr val="000000"/>
                        </a:solidFill>
                        <a:effectLst/>
                        <a:latin typeface="Calibri" panose="020F0502020204030204" pitchFamily="34" charset="0"/>
                      </a:endParaRPr>
                    </a:p>
                  </a:txBody>
                  <a:tcPr marL="7620" marR="7620" marT="7620" marB="0" anchor="ctr"/>
                </a:tc>
              </a:tr>
              <a:tr h="809603">
                <a:tc>
                  <a:txBody>
                    <a:bodyPr/>
                    <a:lstStyle/>
                    <a:p>
                      <a:pPr algn="ctr" fontAlgn="ctr"/>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a:t>
                      </a:r>
                      <a:r>
                        <a:rPr lang="en-US" sz="1600" b="1" u="none" strike="noStrike" dirty="0" err="1">
                          <a:effectLst/>
                        </a:rPr>
                        <a:t>Pemeriksaan</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SIMTL</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sng" strike="noStrike">
                          <a:effectLst/>
                          <a:hlinkClick r:id="rId5"/>
                        </a:rPr>
                        <a:t>https://simtl.merauke.go.id/</a:t>
                      </a:r>
                      <a:endParaRPr lang="en-US" sz="1600" b="0" i="0" u="sng"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Inspektorat</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Khusus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600" u="none" strike="noStrike" dirty="0" err="1">
                          <a:effectLst/>
                        </a:rPr>
                        <a:t>Sistem</a:t>
                      </a:r>
                      <a:r>
                        <a:rPr lang="en-US" sz="1600" u="none" strike="noStrike" dirty="0">
                          <a:effectLst/>
                        </a:rPr>
                        <a:t> </a:t>
                      </a:r>
                      <a:r>
                        <a:rPr lang="en-US" sz="1600" u="none" strike="noStrike" dirty="0" err="1">
                          <a:effectLst/>
                        </a:rPr>
                        <a:t>Informasi</a:t>
                      </a:r>
                      <a:r>
                        <a:rPr lang="en-US" sz="1600" u="none" strike="noStrike" dirty="0">
                          <a:effectLst/>
                        </a:rPr>
                        <a:t> </a:t>
                      </a:r>
                      <a:r>
                        <a:rPr lang="en-US" sz="1600" u="none" strike="noStrike" dirty="0" err="1">
                          <a:effectLst/>
                        </a:rPr>
                        <a:t>Tindak</a:t>
                      </a:r>
                      <a:r>
                        <a:rPr lang="en-US" sz="1600" u="none" strike="noStrike" dirty="0">
                          <a:effectLst/>
                        </a:rPr>
                        <a:t> </a:t>
                      </a:r>
                      <a:r>
                        <a:rPr lang="en-US" sz="1600" u="none" strike="noStrike" dirty="0" err="1">
                          <a:effectLst/>
                        </a:rPr>
                        <a:t>Lanjut</a:t>
                      </a:r>
                      <a:r>
                        <a:rPr lang="en-US" sz="1600" u="none" strike="noStrike" dirty="0">
                          <a:effectLst/>
                        </a:rPr>
                        <a:t> </a:t>
                      </a:r>
                      <a:r>
                        <a:rPr lang="en-US" sz="1600" u="none" strike="noStrike" dirty="0" err="1">
                          <a:effectLst/>
                        </a:rPr>
                        <a:t>Hasil</a:t>
                      </a:r>
                      <a:r>
                        <a:rPr lang="en-US" sz="1600" u="none" strike="noStrike" dirty="0">
                          <a:effectLst/>
                        </a:rPr>
                        <a:t> </a:t>
                      </a:r>
                      <a:r>
                        <a:rPr lang="en-US" sz="1600" u="none" strike="noStrike" dirty="0" err="1">
                          <a:effectLst/>
                        </a:rPr>
                        <a:t>Pemeriksaan</a:t>
                      </a:r>
                      <a:endParaRPr lang="en-US" sz="1600" b="0" i="0" u="none" strike="noStrike" dirty="0">
                        <a:solidFill>
                          <a:srgbClr val="000000"/>
                        </a:solidFill>
                        <a:effectLst/>
                        <a:latin typeface="Calibri" panose="020F0502020204030204" pitchFamily="34" charset="0"/>
                      </a:endParaRPr>
                    </a:p>
                  </a:txBody>
                  <a:tcPr marL="7620" marR="7620" marT="7620" marB="0" anchor="b"/>
                </a:tc>
              </a:tr>
              <a:tr h="809603">
                <a:tc>
                  <a:txBody>
                    <a:bodyPr/>
                    <a:lstStyle/>
                    <a:p>
                      <a:pPr algn="ctr" fontAlgn="ctr"/>
                      <a:r>
                        <a:rPr lang="en-US" sz="1600" u="none" strike="noStrike">
                          <a:effectLst/>
                        </a:rPr>
                        <a:t>23</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b="1" u="none" strike="noStrike" dirty="0">
                          <a:effectLst/>
                        </a:rPr>
                        <a:t>e-</a:t>
                      </a:r>
                      <a:r>
                        <a:rPr lang="en-US" sz="1600" b="1" u="none" strike="noStrike" dirty="0" err="1">
                          <a:effectLst/>
                        </a:rPr>
                        <a:t>Produk</a:t>
                      </a:r>
                      <a:r>
                        <a:rPr lang="en-US" sz="1600" b="1" u="none" strike="noStrike" dirty="0">
                          <a:effectLst/>
                        </a:rPr>
                        <a:t> </a:t>
                      </a:r>
                      <a:r>
                        <a:rPr lang="en-US" sz="1600" b="1" u="none" strike="noStrike" dirty="0" err="1">
                          <a:effectLst/>
                        </a:rPr>
                        <a:t>Hukum</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a:effectLst/>
                        </a:rPr>
                        <a:t>JDIH</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sng" strike="noStrike" dirty="0">
                          <a:effectLst/>
                          <a:hlinkClick r:id="rId6"/>
                        </a:rPr>
                        <a:t>http://jdih.merauke.go.id/</a:t>
                      </a:r>
                      <a:endParaRPr lang="en-US" sz="1600" b="0" i="0" u="sng"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err="1">
                          <a:effectLst/>
                        </a:rPr>
                        <a:t>Bagian</a:t>
                      </a:r>
                      <a:r>
                        <a:rPr lang="en-US" sz="1600" u="none" strike="noStrike" dirty="0">
                          <a:effectLst/>
                        </a:rPr>
                        <a:t> </a:t>
                      </a:r>
                      <a:r>
                        <a:rPr lang="en-US" sz="1600" u="none" strike="noStrike" dirty="0" err="1">
                          <a:effectLst/>
                        </a:rPr>
                        <a:t>Hukum</a:t>
                      </a:r>
                      <a:r>
                        <a:rPr lang="en-US" sz="1600" u="none" strike="noStrike" dirty="0">
                          <a:effectLst/>
                        </a:rPr>
                        <a:t> SETDA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err="1">
                          <a:effectLst/>
                        </a:rPr>
                        <a:t>Aplikasi</a:t>
                      </a:r>
                      <a:r>
                        <a:rPr lang="en-US" sz="1400" u="none" strike="noStrike" dirty="0">
                          <a:effectLst/>
                        </a:rPr>
                        <a:t> </a:t>
                      </a:r>
                      <a:r>
                        <a:rPr lang="en-US" sz="1400" u="none" strike="noStrike" dirty="0" err="1">
                          <a:effectLst/>
                        </a:rPr>
                        <a:t>Umum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600" u="none" strike="noStrike" dirty="0" err="1">
                          <a:effectLst/>
                        </a:rPr>
                        <a:t>Informasi</a:t>
                      </a:r>
                      <a:r>
                        <a:rPr lang="en-US" sz="1600" u="none" strike="noStrike" dirty="0">
                          <a:effectLst/>
                        </a:rPr>
                        <a:t> </a:t>
                      </a:r>
                      <a:r>
                        <a:rPr lang="en-US" sz="1600" u="none" strike="noStrike" dirty="0" err="1">
                          <a:effectLst/>
                        </a:rPr>
                        <a:t>Produk</a:t>
                      </a:r>
                      <a:r>
                        <a:rPr lang="en-US" sz="1600" u="none" strike="noStrike" dirty="0">
                          <a:effectLst/>
                        </a:rPr>
                        <a:t> </a:t>
                      </a:r>
                      <a:r>
                        <a:rPr lang="en-US" sz="1600" u="none" strike="noStrike" dirty="0" err="1">
                          <a:effectLst/>
                        </a:rPr>
                        <a:t>Hukum</a:t>
                      </a:r>
                      <a:r>
                        <a:rPr lang="en-US" sz="1600" u="none" strike="noStrike" dirty="0">
                          <a:effectLst/>
                        </a:rPr>
                        <a:t> yang </a:t>
                      </a:r>
                      <a:r>
                        <a:rPr lang="en-US" sz="1600" u="none" strike="noStrike" dirty="0" err="1">
                          <a:effectLst/>
                        </a:rPr>
                        <a:t>diterbitkan</a:t>
                      </a:r>
                      <a:r>
                        <a:rPr lang="en-US" sz="1600" u="none" strike="noStrike" dirty="0">
                          <a:effectLst/>
                        </a:rPr>
                        <a:t> </a:t>
                      </a:r>
                      <a:r>
                        <a:rPr lang="en-US" sz="1600" u="none" strike="noStrike" dirty="0" err="1">
                          <a:effectLst/>
                        </a:rPr>
                        <a:t>Pemerintah</a:t>
                      </a:r>
                      <a:r>
                        <a:rPr lang="en-US" sz="1600" u="none" strike="noStrike" dirty="0">
                          <a:effectLst/>
                        </a:rPr>
                        <a:t> </a:t>
                      </a:r>
                      <a:r>
                        <a:rPr lang="en-US" sz="1600" u="none" strike="noStrike" dirty="0" err="1">
                          <a:effectLst/>
                        </a:rPr>
                        <a:t>Kab</a:t>
                      </a:r>
                      <a:r>
                        <a:rPr lang="en-US" sz="1600" u="none" strike="noStrike" dirty="0">
                          <a:effectLst/>
                        </a:rPr>
                        <a:t> </a:t>
                      </a:r>
                      <a:r>
                        <a:rPr lang="en-US" sz="1600" u="none" strike="noStrike" dirty="0" err="1">
                          <a:effectLst/>
                        </a:rPr>
                        <a:t>Merauke</a:t>
                      </a:r>
                      <a:endParaRPr lang="en-US" sz="16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8" name="Google Shape;328;p38"/>
          <p:cNvSpPr/>
          <p:nvPr/>
        </p:nvSpPr>
        <p:spPr>
          <a:xfrm>
            <a:off x="8905916" y="6885"/>
            <a:ext cx="257860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Trebuchet MS"/>
                <a:cs typeface="Trebuchet MS"/>
                <a:sym typeface="Trebuchet MS"/>
              </a:rPr>
              <a:t>DAFTAR APLIKASI</a:t>
            </a:r>
            <a:endParaRPr sz="2100" b="1" dirty="0">
              <a:solidFill>
                <a:schemeClr val="bg1"/>
              </a:solidFill>
              <a:latin typeface="Lato Black"/>
              <a:ea typeface="Lato Black"/>
              <a:cs typeface="Lato Black"/>
              <a:sym typeface="Lato Black"/>
            </a:endParaRPr>
          </a:p>
        </p:txBody>
      </p:sp>
    </p:spTree>
    <p:extLst>
      <p:ext uri="{BB962C8B-B14F-4D97-AF65-F5344CB8AC3E}">
        <p14:creationId xmlns:p14="http://schemas.microsoft.com/office/powerpoint/2010/main" val="3701205537"/>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889504"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BAHASA PEMROGRAMAN</a:t>
            </a:r>
            <a:endParaRPr sz="2100" b="1" dirty="0">
              <a:solidFill>
                <a:schemeClr val="bg1"/>
              </a:solidFill>
              <a:latin typeface="Lato Black"/>
              <a:ea typeface="Lato Black"/>
              <a:cs typeface="Lato Black"/>
              <a:sym typeface="Lato Black"/>
            </a:endParaRPr>
          </a:p>
        </p:txBody>
      </p:sp>
      <p:graphicFrame>
        <p:nvGraphicFramePr>
          <p:cNvPr id="7" name="Chart 6"/>
          <p:cNvGraphicFramePr>
            <a:graphicFrameLocks/>
          </p:cNvGraphicFramePr>
          <p:nvPr>
            <p:extLst>
              <p:ext uri="{D42A27DB-BD31-4B8C-83A1-F6EECF244321}">
                <p14:modId xmlns:p14="http://schemas.microsoft.com/office/powerpoint/2010/main" val="928459129"/>
              </p:ext>
            </p:extLst>
          </p:nvPr>
        </p:nvGraphicFramePr>
        <p:xfrm>
          <a:off x="841248" y="1517904"/>
          <a:ext cx="10040112" cy="4526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5852705"/>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039112"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DATABASE</a:t>
            </a:r>
            <a:endParaRPr sz="2100" b="1" dirty="0">
              <a:solidFill>
                <a:schemeClr val="bg1"/>
              </a:solidFill>
              <a:latin typeface="Lato Black"/>
              <a:ea typeface="Lato Black"/>
              <a:cs typeface="Lato Black"/>
              <a:sym typeface="Lato Black"/>
            </a:endParaRPr>
          </a:p>
        </p:txBody>
      </p:sp>
      <p:graphicFrame>
        <p:nvGraphicFramePr>
          <p:cNvPr id="6" name="Chart 5"/>
          <p:cNvGraphicFramePr>
            <a:graphicFrameLocks/>
          </p:cNvGraphicFramePr>
          <p:nvPr>
            <p:extLst>
              <p:ext uri="{D42A27DB-BD31-4B8C-83A1-F6EECF244321}">
                <p14:modId xmlns:p14="http://schemas.microsoft.com/office/powerpoint/2010/main" val="1420976624"/>
              </p:ext>
            </p:extLst>
          </p:nvPr>
        </p:nvGraphicFramePr>
        <p:xfrm>
          <a:off x="1069848" y="1662459"/>
          <a:ext cx="9921240" cy="4423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6685657"/>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54;p67"/>
          <p:cNvSpPr/>
          <p:nvPr/>
        </p:nvSpPr>
        <p:spPr>
          <a:xfrm>
            <a:off x="876645" y="2514249"/>
            <a:ext cx="10438706" cy="1820437"/>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5400" b="1" dirty="0" smtClean="0">
                <a:solidFill>
                  <a:schemeClr val="lt1"/>
                </a:solidFill>
                <a:latin typeface="Trebuchet MS"/>
                <a:ea typeface="Trebuchet MS"/>
                <a:cs typeface="Trebuchet MS"/>
                <a:sym typeface="Trebuchet MS"/>
              </a:rPr>
              <a:t>ARSITEKTUR SPBE</a:t>
            </a:r>
            <a:endParaRPr dirty="0"/>
          </a:p>
        </p:txBody>
      </p:sp>
      <p:sp>
        <p:nvSpPr>
          <p:cNvPr id="8" name="Google Shape;455;p67"/>
          <p:cNvSpPr/>
          <p:nvPr/>
        </p:nvSpPr>
        <p:spPr>
          <a:xfrm>
            <a:off x="3433645" y="4964395"/>
            <a:ext cx="5324707" cy="429322"/>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1569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89864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SISTEM OPERASI SERVER</a:t>
            </a:r>
            <a:endParaRPr sz="2100" b="1" dirty="0">
              <a:solidFill>
                <a:schemeClr val="bg1"/>
              </a:solidFill>
              <a:latin typeface="Lato Black"/>
              <a:ea typeface="Lato Black"/>
              <a:cs typeface="Lato Black"/>
              <a:sym typeface="Lato Black"/>
            </a:endParaRPr>
          </a:p>
        </p:txBody>
      </p:sp>
      <p:graphicFrame>
        <p:nvGraphicFramePr>
          <p:cNvPr id="7" name="Chart 6"/>
          <p:cNvGraphicFramePr>
            <a:graphicFrameLocks/>
          </p:cNvGraphicFramePr>
          <p:nvPr>
            <p:extLst>
              <p:ext uri="{D42A27DB-BD31-4B8C-83A1-F6EECF244321}">
                <p14:modId xmlns:p14="http://schemas.microsoft.com/office/powerpoint/2010/main" val="3031232069"/>
              </p:ext>
            </p:extLst>
          </p:nvPr>
        </p:nvGraphicFramePr>
        <p:xfrm>
          <a:off x="1316736" y="1662459"/>
          <a:ext cx="9509760" cy="4491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852046"/>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89864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PENGEMBANG APLIKASI</a:t>
            </a:r>
            <a:endParaRPr sz="2100" b="1" dirty="0">
              <a:solidFill>
                <a:schemeClr val="bg1"/>
              </a:solidFill>
              <a:latin typeface="Lato Black"/>
              <a:ea typeface="Lato Black"/>
              <a:cs typeface="Lato Black"/>
              <a:sym typeface="Lato Black"/>
            </a:endParaRPr>
          </a:p>
        </p:txBody>
      </p:sp>
      <p:graphicFrame>
        <p:nvGraphicFramePr>
          <p:cNvPr id="6" name="Chart 5"/>
          <p:cNvGraphicFramePr>
            <a:graphicFrameLocks/>
          </p:cNvGraphicFramePr>
          <p:nvPr>
            <p:extLst>
              <p:ext uri="{D42A27DB-BD31-4B8C-83A1-F6EECF244321}">
                <p14:modId xmlns:p14="http://schemas.microsoft.com/office/powerpoint/2010/main" val="1516314593"/>
              </p:ext>
            </p:extLst>
          </p:nvPr>
        </p:nvGraphicFramePr>
        <p:xfrm>
          <a:off x="832104" y="1316736"/>
          <a:ext cx="9829800" cy="488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6319958"/>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89864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OPD PENGGUNA</a:t>
            </a:r>
            <a:endParaRPr sz="2100" b="1" dirty="0">
              <a:solidFill>
                <a:schemeClr val="bg1"/>
              </a:solidFill>
              <a:latin typeface="Lato Black"/>
              <a:ea typeface="Lato Black"/>
              <a:cs typeface="Lato Black"/>
              <a:sym typeface="Lato Black"/>
            </a:endParaRPr>
          </a:p>
        </p:txBody>
      </p:sp>
      <p:graphicFrame>
        <p:nvGraphicFramePr>
          <p:cNvPr id="6" name="Chart 5"/>
          <p:cNvGraphicFramePr>
            <a:graphicFrameLocks/>
          </p:cNvGraphicFramePr>
          <p:nvPr>
            <p:extLst>
              <p:ext uri="{D42A27DB-BD31-4B8C-83A1-F6EECF244321}">
                <p14:modId xmlns:p14="http://schemas.microsoft.com/office/powerpoint/2010/main" val="3803936739"/>
              </p:ext>
            </p:extLst>
          </p:nvPr>
        </p:nvGraphicFramePr>
        <p:xfrm>
          <a:off x="94891" y="1276708"/>
          <a:ext cx="11800935" cy="5132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855857"/>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89864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APLIKASI BERBAGI PAKAI</a:t>
            </a:r>
            <a:endParaRPr sz="2100" b="1" dirty="0">
              <a:solidFill>
                <a:schemeClr val="bg1"/>
              </a:solidFill>
              <a:latin typeface="Lato Black"/>
              <a:ea typeface="Lato Black"/>
              <a:cs typeface="Lato Black"/>
              <a:sym typeface="Lato Black"/>
            </a:endParaRPr>
          </a:p>
        </p:txBody>
      </p:sp>
      <p:sp>
        <p:nvSpPr>
          <p:cNvPr id="7" name="Google Shape;153;p18"/>
          <p:cNvSpPr/>
          <p:nvPr/>
        </p:nvSpPr>
        <p:spPr>
          <a:xfrm>
            <a:off x="500954" y="1288664"/>
            <a:ext cx="10883326" cy="410629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12700" lvl="0" algn="just">
              <a:buSzPts val="1100"/>
            </a:pPr>
            <a:r>
              <a:rPr lang="en-US" sz="2400" b="1" i="0" u="none" strike="noStrike" cap="none" dirty="0" err="1" smtClean="0">
                <a:solidFill>
                  <a:srgbClr val="000000"/>
                </a:solidFill>
                <a:latin typeface="+mj-lt"/>
                <a:ea typeface="Roboto"/>
                <a:cs typeface="Roboto"/>
                <a:sym typeface="Roboto"/>
              </a:rPr>
              <a:t>Dinas</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Kominfo</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Kabupaten</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Merauke</a:t>
            </a:r>
            <a:r>
              <a:rPr lang="en-US" sz="2400" b="1"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memiliki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aplikasi</a:t>
            </a:r>
            <a:r>
              <a:rPr lang="en-US" sz="2400" i="0" u="none" strike="noStrike" cap="none" dirty="0" smtClean="0">
                <a:solidFill>
                  <a:srgbClr val="000000"/>
                </a:solidFill>
                <a:latin typeface="+mj-lt"/>
                <a:ea typeface="Roboto"/>
                <a:cs typeface="Roboto"/>
                <a:sym typeface="Roboto"/>
              </a:rPr>
              <a:t> yang </a:t>
            </a:r>
            <a:r>
              <a:rPr lang="en-US" sz="2400" i="0" u="none" strike="noStrike" cap="none" dirty="0" err="1" smtClean="0">
                <a:solidFill>
                  <a:srgbClr val="000000"/>
                </a:solidFill>
                <a:latin typeface="+mj-lt"/>
                <a:ea typeface="Roboto"/>
                <a:cs typeface="Roboto"/>
                <a:sym typeface="Roboto"/>
              </a:rPr>
              <a:t>dapat</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berbagi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pakai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lintas</a:t>
            </a:r>
            <a:r>
              <a:rPr lang="en-US" sz="2400" i="0" u="none" strike="noStrike" cap="none" dirty="0" smtClean="0">
                <a:solidFill>
                  <a:srgbClr val="000000"/>
                </a:solidFill>
                <a:latin typeface="+mj-lt"/>
                <a:ea typeface="Roboto"/>
                <a:cs typeface="Roboto"/>
                <a:sym typeface="Roboto"/>
              </a:rPr>
              <a:t> platform (</a:t>
            </a:r>
            <a:r>
              <a:rPr lang="en-US" sz="2400" b="1" i="1" u="none" strike="noStrike" cap="none" dirty="0" smtClean="0">
                <a:solidFill>
                  <a:srgbClr val="000000"/>
                </a:solidFill>
                <a:latin typeface="+mj-lt"/>
                <a:ea typeface="Roboto"/>
                <a:cs typeface="Roboto"/>
                <a:sym typeface="Roboto"/>
              </a:rPr>
              <a:t>Web/Mobile/Desktop</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Teknologi</a:t>
            </a:r>
            <a:r>
              <a:rPr lang="en-US" sz="2400" i="0" u="none" strike="noStrike" cap="none" dirty="0" smtClean="0">
                <a:solidFill>
                  <a:srgbClr val="000000"/>
                </a:solidFill>
                <a:latin typeface="+mj-lt"/>
                <a:ea typeface="Roboto"/>
                <a:cs typeface="Roboto"/>
                <a:sym typeface="Roboto"/>
              </a:rPr>
              <a:t> </a:t>
            </a:r>
            <a:r>
              <a:rPr lang="en-US" sz="2400" dirty="0" smtClean="0"/>
              <a:t>yang </a:t>
            </a:r>
            <a:r>
              <a:rPr lang="en-US" sz="2400" dirty="0" err="1" smtClean="0"/>
              <a:t>digunakan</a:t>
            </a:r>
            <a:r>
              <a:rPr lang="en-US" sz="2400" dirty="0" smtClean="0"/>
              <a:t> </a:t>
            </a:r>
            <a:r>
              <a:rPr lang="en-US" sz="2400" dirty="0" err="1" smtClean="0"/>
              <a:t>adalah</a:t>
            </a:r>
            <a:r>
              <a:rPr lang="en-US" sz="2400" dirty="0" smtClean="0"/>
              <a:t> </a:t>
            </a:r>
            <a:r>
              <a:rPr lang="en-US" sz="2400" i="1" dirty="0" smtClean="0"/>
              <a:t>API </a:t>
            </a:r>
            <a:r>
              <a:rPr lang="en-US" sz="2400" i="1" dirty="0"/>
              <a:t>(Application Programming Interface)</a:t>
            </a:r>
            <a:r>
              <a:rPr lang="en-US" sz="2400" dirty="0"/>
              <a:t>.</a:t>
            </a:r>
            <a:endParaRPr lang="en-US" sz="2400" i="0" u="none" strike="noStrike" cap="none" dirty="0" smtClean="0">
              <a:solidFill>
                <a:srgbClr val="000000"/>
              </a:solidFill>
              <a:latin typeface="+mj-lt"/>
              <a:ea typeface="Roboto"/>
              <a:cs typeface="Roboto"/>
              <a:sym typeface="Roboto"/>
            </a:endParaRPr>
          </a:p>
          <a:p>
            <a:pPr marL="12700" marR="0" lvl="0" algn="l" rtl="0">
              <a:lnSpc>
                <a:spcPct val="100000"/>
              </a:lnSpc>
              <a:spcBef>
                <a:spcPts val="0"/>
              </a:spcBef>
              <a:spcAft>
                <a:spcPts val="0"/>
              </a:spcAft>
              <a:buClr>
                <a:srgbClr val="000000"/>
              </a:buClr>
              <a:buSzPts val="1100"/>
            </a:pPr>
            <a:endParaRPr lang="en-US" sz="2400" dirty="0">
              <a:solidFill>
                <a:srgbClr val="000000"/>
              </a:solidFill>
              <a:latin typeface="+mj-lt"/>
              <a:ea typeface="Roboto"/>
              <a:cs typeface="Roboto"/>
              <a:sym typeface="Roboto"/>
            </a:endParaRPr>
          </a:p>
          <a:p>
            <a:pPr marL="12700" lvl="0" algn="just">
              <a:buSzPts val="1100"/>
            </a:pPr>
            <a:r>
              <a:rPr lang="en-US" sz="2400" i="1" dirty="0"/>
              <a:t>API</a:t>
            </a:r>
            <a:r>
              <a:rPr lang="en-US" sz="2400" dirty="0"/>
              <a:t> </a:t>
            </a:r>
            <a:r>
              <a:rPr lang="en-US" sz="2400" dirty="0" err="1"/>
              <a:t>merupakan</a:t>
            </a:r>
            <a:r>
              <a:rPr lang="en-US" sz="2400" dirty="0"/>
              <a:t> </a:t>
            </a:r>
            <a:r>
              <a:rPr lang="en-US" sz="2400" dirty="0" err="1"/>
              <a:t>salah</a:t>
            </a:r>
            <a:r>
              <a:rPr lang="en-US" sz="2400" dirty="0"/>
              <a:t> </a:t>
            </a:r>
            <a:r>
              <a:rPr lang="en-US" sz="2400" dirty="0" err="1"/>
              <a:t>satu</a:t>
            </a:r>
            <a:r>
              <a:rPr lang="en-US" sz="2400" dirty="0"/>
              <a:t> </a:t>
            </a:r>
            <a:r>
              <a:rPr lang="en-US" sz="2400" dirty="0" err="1"/>
              <a:t>protokol</a:t>
            </a:r>
            <a:r>
              <a:rPr lang="en-US" sz="2400" dirty="0"/>
              <a:t> </a:t>
            </a:r>
            <a:r>
              <a:rPr lang="en-US" sz="2400" dirty="0" err="1"/>
              <a:t>dalam</a:t>
            </a:r>
            <a:r>
              <a:rPr lang="en-US" sz="2400" dirty="0"/>
              <a:t> </a:t>
            </a:r>
            <a:r>
              <a:rPr lang="en-US" sz="2400" dirty="0" err="1"/>
              <a:t>komunikasi</a:t>
            </a:r>
            <a:r>
              <a:rPr lang="en-US" sz="2400" dirty="0"/>
              <a:t> </a:t>
            </a:r>
            <a:r>
              <a:rPr lang="en-US" sz="2400" dirty="0" err="1"/>
              <a:t>antara</a:t>
            </a:r>
            <a:r>
              <a:rPr lang="en-US" sz="2400" dirty="0"/>
              <a:t> </a:t>
            </a:r>
            <a:r>
              <a:rPr lang="en-US" sz="2400" dirty="0" err="1"/>
              <a:t>klien</a:t>
            </a:r>
            <a:r>
              <a:rPr lang="en-US" sz="2400" dirty="0"/>
              <a:t> </a:t>
            </a:r>
            <a:r>
              <a:rPr lang="en-US" sz="2400" dirty="0" err="1"/>
              <a:t>dengan</a:t>
            </a:r>
            <a:r>
              <a:rPr lang="en-US" sz="2400" dirty="0"/>
              <a:t> server</a:t>
            </a:r>
            <a:r>
              <a:rPr lang="en-US" sz="2400" i="0" u="none" strike="noStrike" cap="none" dirty="0" smtClean="0">
                <a:solidFill>
                  <a:srgbClr val="000000"/>
                </a:solidFill>
                <a:latin typeface="+mj-lt"/>
                <a:ea typeface="Roboto"/>
                <a:cs typeface="Roboto"/>
                <a:sym typeface="Roboto"/>
              </a:rPr>
              <a:t>.</a:t>
            </a:r>
            <a:r>
              <a:rPr lang="en-US" sz="2400" dirty="0"/>
              <a:t> </a:t>
            </a:r>
            <a:r>
              <a:rPr lang="en-US" sz="2400" i="1" dirty="0"/>
              <a:t>API</a:t>
            </a:r>
            <a:r>
              <a:rPr lang="en-US" sz="2400" dirty="0"/>
              <a:t> </a:t>
            </a:r>
            <a:r>
              <a:rPr lang="en-US" sz="2400" dirty="0" err="1"/>
              <a:t>menjadi</a:t>
            </a:r>
            <a:r>
              <a:rPr lang="en-US" sz="2400" dirty="0"/>
              <a:t> </a:t>
            </a:r>
            <a:r>
              <a:rPr lang="en-US" sz="2400" dirty="0" err="1"/>
              <a:t>titik</a:t>
            </a:r>
            <a:r>
              <a:rPr lang="en-US" sz="2400" dirty="0"/>
              <a:t> </a:t>
            </a:r>
            <a:r>
              <a:rPr lang="en-US" sz="2400" dirty="0" err="1"/>
              <a:t>tengah</a:t>
            </a:r>
            <a:r>
              <a:rPr lang="en-US" sz="2400" dirty="0"/>
              <a:t> yang </a:t>
            </a:r>
            <a:r>
              <a:rPr lang="en-US" sz="2400" dirty="0" err="1"/>
              <a:t>menghubungkan</a:t>
            </a:r>
            <a:r>
              <a:rPr lang="en-US" sz="2400" dirty="0"/>
              <a:t> </a:t>
            </a:r>
            <a:r>
              <a:rPr lang="en-US" sz="2400" dirty="0" err="1"/>
              <a:t>berbagai</a:t>
            </a:r>
            <a:r>
              <a:rPr lang="en-US" sz="2400" dirty="0"/>
              <a:t> platform yang </a:t>
            </a:r>
            <a:r>
              <a:rPr lang="en-US" sz="2400" dirty="0" err="1"/>
              <a:t>diperlukan</a:t>
            </a:r>
            <a:r>
              <a:rPr lang="en-US" sz="2400" dirty="0"/>
              <a:t> </a:t>
            </a:r>
            <a:r>
              <a:rPr lang="en-US" sz="2400" dirty="0" err="1"/>
              <a:t>dalam</a:t>
            </a:r>
            <a:r>
              <a:rPr lang="en-US" sz="2400" dirty="0"/>
              <a:t> </a:t>
            </a:r>
            <a:r>
              <a:rPr lang="en-US" sz="2400" dirty="0" err="1"/>
              <a:t>pengembangan</a:t>
            </a:r>
            <a:r>
              <a:rPr lang="en-US" sz="2400" dirty="0"/>
              <a:t> </a:t>
            </a:r>
            <a:r>
              <a:rPr lang="en-US" sz="2400" dirty="0" err="1"/>
              <a:t>sistem</a:t>
            </a:r>
            <a:r>
              <a:rPr lang="en-US" sz="2400" dirty="0"/>
              <a:t> </a:t>
            </a:r>
            <a:r>
              <a:rPr lang="en-US" sz="2400" dirty="0" err="1"/>
              <a:t>informasi</a:t>
            </a:r>
            <a:r>
              <a:rPr lang="en-US" sz="2400" dirty="0"/>
              <a:t> </a:t>
            </a:r>
            <a:r>
              <a:rPr lang="en-US" sz="2400" dirty="0" err="1" smtClean="0"/>
              <a:t>terpadu</a:t>
            </a:r>
            <a:r>
              <a:rPr lang="en-US" sz="2400" dirty="0" smtClean="0"/>
              <a:t>.</a:t>
            </a:r>
            <a:endParaRPr lang="en-US" sz="2400" i="0" u="none" strike="noStrike" cap="none" dirty="0" smtClean="0">
              <a:solidFill>
                <a:srgbClr val="000000"/>
              </a:solidFill>
              <a:latin typeface="+mj-lt"/>
              <a:ea typeface="Roboto"/>
              <a:cs typeface="Roboto"/>
              <a:sym typeface="Roboto"/>
            </a:endParaRPr>
          </a:p>
          <a:p>
            <a:pPr marL="12700" marR="0" lvl="0" algn="l" rtl="0">
              <a:lnSpc>
                <a:spcPct val="100000"/>
              </a:lnSpc>
              <a:spcBef>
                <a:spcPts val="0"/>
              </a:spcBef>
              <a:spcAft>
                <a:spcPts val="0"/>
              </a:spcAft>
              <a:buClr>
                <a:srgbClr val="000000"/>
              </a:buClr>
              <a:buSzPts val="1100"/>
            </a:pPr>
            <a:endParaRPr lang="en-US" sz="2400" dirty="0">
              <a:solidFill>
                <a:srgbClr val="000000"/>
              </a:solidFill>
              <a:latin typeface="+mj-lt"/>
              <a:ea typeface="Roboto"/>
              <a:cs typeface="Roboto"/>
              <a:sym typeface="Roboto"/>
            </a:endParaRPr>
          </a:p>
          <a:p>
            <a:pPr marL="12700" marR="0" lvl="0" algn="l" rtl="0">
              <a:lnSpc>
                <a:spcPct val="100000"/>
              </a:lnSpc>
              <a:spcBef>
                <a:spcPts val="0"/>
              </a:spcBef>
              <a:spcAft>
                <a:spcPts val="0"/>
              </a:spcAft>
              <a:buClr>
                <a:srgbClr val="000000"/>
              </a:buClr>
              <a:buSzPts val="1100"/>
            </a:pPr>
            <a:r>
              <a:rPr lang="en-US" sz="2400" i="0" u="none" strike="noStrike" cap="none" dirty="0" err="1" smtClean="0">
                <a:solidFill>
                  <a:srgbClr val="000000"/>
                </a:solidFill>
                <a:latin typeface="+mj-lt"/>
                <a:ea typeface="Roboto"/>
                <a:cs typeface="Roboto"/>
                <a:sym typeface="Roboto"/>
              </a:rPr>
              <a:t>Daftar</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Aplikasi</a:t>
            </a:r>
            <a:r>
              <a:rPr lang="en-US" sz="2400" i="0" u="none" strike="noStrike" cap="none" dirty="0" smtClean="0">
                <a:solidFill>
                  <a:srgbClr val="000000"/>
                </a:solidFill>
                <a:latin typeface="+mj-lt"/>
                <a:ea typeface="Roboto"/>
                <a:cs typeface="Roboto"/>
                <a:sym typeface="Roboto"/>
              </a:rPr>
              <a:t> yang </a:t>
            </a:r>
            <a:r>
              <a:rPr lang="en-US" sz="2400" i="0" u="none" strike="noStrike" cap="none" dirty="0" err="1" smtClean="0">
                <a:solidFill>
                  <a:srgbClr val="000000"/>
                </a:solidFill>
                <a:latin typeface="+mj-lt"/>
                <a:ea typeface="Roboto"/>
                <a:cs typeface="Roboto"/>
                <a:sym typeface="Roboto"/>
              </a:rPr>
              <a:t>telah</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mengadopsi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berbagi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pakai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adalah</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sebagai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berikut</a:t>
            </a:r>
            <a:r>
              <a:rPr lang="en-US" sz="2400" i="0" u="none" strike="noStrike" cap="none" dirty="0" smtClean="0">
                <a:solidFill>
                  <a:srgbClr val="000000"/>
                </a:solidFill>
                <a:latin typeface="+mj-lt"/>
                <a:ea typeface="Roboto"/>
                <a:cs typeface="Roboto"/>
                <a:sym typeface="Roboto"/>
              </a:rPr>
              <a:t> :</a:t>
            </a:r>
            <a:endParaRPr sz="2400" i="0" u="none" strike="noStrike" cap="none" dirty="0">
              <a:solidFill>
                <a:srgbClr val="000000"/>
              </a:solidFill>
              <a:latin typeface="+mj-lt"/>
              <a:ea typeface="Roboto"/>
              <a:cs typeface="Roboto"/>
              <a:sym typeface="Roboto"/>
            </a:endParaRPr>
          </a:p>
        </p:txBody>
      </p:sp>
      <p:sp>
        <p:nvSpPr>
          <p:cNvPr id="9" name="Right Arrow 8"/>
          <p:cNvSpPr/>
          <p:nvPr/>
        </p:nvSpPr>
        <p:spPr>
          <a:xfrm>
            <a:off x="8273595" y="5201727"/>
            <a:ext cx="2414533" cy="1245135"/>
          </a:xfrm>
          <a:prstGeom prst="rightArrow">
            <a:avLst/>
          </a:prstGeom>
          <a:solidFill>
            <a:srgbClr val="C00000"/>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1600" b="1" dirty="0" smtClean="0"/>
              <a:t>DAFTAR APLIKASI</a:t>
            </a:r>
            <a:endParaRPr lang="en-US" sz="1600" b="1" dirty="0"/>
          </a:p>
        </p:txBody>
      </p:sp>
    </p:spTree>
    <p:extLst>
      <p:ext uri="{BB962C8B-B14F-4D97-AF65-F5344CB8AC3E}">
        <p14:creationId xmlns:p14="http://schemas.microsoft.com/office/powerpoint/2010/main" val="1824393108"/>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89864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APLIKASI BERBAGI PAKAI</a:t>
            </a:r>
            <a:endParaRPr sz="2100" b="1" dirty="0">
              <a:solidFill>
                <a:schemeClr val="bg1"/>
              </a:solidFill>
              <a:latin typeface="Lato Black"/>
              <a:ea typeface="Lato Black"/>
              <a:cs typeface="Lato Black"/>
              <a:sym typeface="Lato Black"/>
            </a:endParaRPr>
          </a:p>
        </p:txBody>
      </p:sp>
      <p:graphicFrame>
        <p:nvGraphicFramePr>
          <p:cNvPr id="2" name="Table 1"/>
          <p:cNvGraphicFramePr>
            <a:graphicFrameLocks noGrp="1"/>
          </p:cNvGraphicFramePr>
          <p:nvPr>
            <p:extLst>
              <p:ext uri="{D42A27DB-BD31-4B8C-83A1-F6EECF244321}">
                <p14:modId xmlns:p14="http://schemas.microsoft.com/office/powerpoint/2010/main" val="3341007234"/>
              </p:ext>
            </p:extLst>
          </p:nvPr>
        </p:nvGraphicFramePr>
        <p:xfrm>
          <a:off x="483078" y="1431984"/>
          <a:ext cx="11205713" cy="3457610"/>
        </p:xfrm>
        <a:graphic>
          <a:graphicData uri="http://schemas.openxmlformats.org/drawingml/2006/table">
            <a:tbl>
              <a:tblPr>
                <a:tableStyleId>{90D146E8-67F2-44E4-BE60-E9879506325C}</a:tableStyleId>
              </a:tblPr>
              <a:tblGrid>
                <a:gridCol w="681488"/>
                <a:gridCol w="2606870"/>
                <a:gridCol w="5131024"/>
                <a:gridCol w="2786331"/>
              </a:tblGrid>
              <a:tr h="516004">
                <a:tc>
                  <a:txBody>
                    <a:bodyPr/>
                    <a:lstStyle/>
                    <a:p>
                      <a:pPr algn="ctr" fontAlgn="b"/>
                      <a:r>
                        <a:rPr lang="en-US" sz="2800" b="1" u="none" strike="noStrike" dirty="0">
                          <a:effectLst/>
                        </a:rPr>
                        <a:t>No</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smtClean="0">
                          <a:effectLst/>
                        </a:rPr>
                        <a:t>APLIKASI</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API URL</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METHOD</a:t>
                      </a:r>
                      <a:endParaRPr lang="en-US" sz="2800" b="1" i="0" u="none" strike="noStrike" dirty="0">
                        <a:solidFill>
                          <a:srgbClr val="000000"/>
                        </a:solidFill>
                        <a:effectLst/>
                        <a:latin typeface="Calibri" panose="020F0502020204030204" pitchFamily="34" charset="0"/>
                      </a:endParaRPr>
                    </a:p>
                  </a:txBody>
                  <a:tcPr marL="7620" marR="7620" marT="7620" marB="0" anchor="b"/>
                </a:tc>
              </a:tr>
              <a:tr h="759124">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2400" b="1" u="none" strike="noStrike" dirty="0">
                          <a:effectLst/>
                        </a:rPr>
                        <a:t>E-ABSEN</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2400" u="sng" strike="noStrike">
                          <a:effectLst/>
                          <a:hlinkClick r:id="rId3"/>
                        </a:rPr>
                        <a:t>https://eabsen.merauke.go.id/api/{controller}/{id}</a:t>
                      </a:r>
                      <a:endParaRPr lang="en-US" sz="2400" b="0" i="0" u="sng" strike="noStrike">
                        <a:solidFill>
                          <a:srgbClr val="0563C1"/>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a:effectLst/>
                        </a:rPr>
                        <a:t>GET</a:t>
                      </a:r>
                      <a:endParaRPr lang="en-US" sz="2400" b="0" i="0" u="none" strike="noStrike" dirty="0">
                        <a:solidFill>
                          <a:srgbClr val="000000"/>
                        </a:solidFill>
                        <a:effectLst/>
                        <a:latin typeface="Calibri" panose="020F0502020204030204" pitchFamily="34" charset="0"/>
                      </a:endParaRPr>
                    </a:p>
                  </a:txBody>
                  <a:tcPr marL="7620" marR="7620" marT="7620" marB="0" anchor="ctr"/>
                </a:tc>
              </a:tr>
              <a:tr h="1423358">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2400" b="1" u="none" strike="noStrike" dirty="0">
                          <a:effectLst/>
                        </a:rPr>
                        <a:t>Portal </a:t>
                      </a:r>
                      <a:r>
                        <a:rPr lang="en-US" sz="2400" b="1" u="none" strike="noStrike" dirty="0" err="1">
                          <a:effectLst/>
                        </a:rPr>
                        <a:t>Merauke</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2400" u="sng" strike="noStrike" dirty="0">
                          <a:effectLst/>
                          <a:hlinkClick r:id="rId4"/>
                        </a:rPr>
                        <a:t>https://portal.merauke.go.id/portal_api/{controller}/berita</a:t>
                      </a:r>
                      <a:endParaRPr lang="en-US" sz="2400" b="0" i="0" u="sng" strike="noStrike" dirty="0">
                        <a:solidFill>
                          <a:srgbClr val="0563C1"/>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a:effectLst/>
                        </a:rPr>
                        <a:t>GET</a:t>
                      </a:r>
                      <a:endParaRPr lang="en-US" sz="2400" b="0" i="0" u="none" strike="noStrike" dirty="0">
                        <a:solidFill>
                          <a:srgbClr val="000000"/>
                        </a:solidFill>
                        <a:effectLst/>
                        <a:latin typeface="Calibri" panose="020F0502020204030204" pitchFamily="34" charset="0"/>
                      </a:endParaRPr>
                    </a:p>
                  </a:txBody>
                  <a:tcPr marL="7620" marR="7620" marT="7620" marB="0" anchor="ctr"/>
                </a:tc>
              </a:tr>
              <a:tr h="759124">
                <a:tc>
                  <a:txBody>
                    <a:bodyPr/>
                    <a:lstStyle/>
                    <a:p>
                      <a:pPr algn="ct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2400" b="1" u="none" strike="noStrike" dirty="0">
                          <a:effectLst/>
                        </a:rPr>
                        <a:t>Covid-19</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2400" u="sng" strike="noStrike" dirty="0">
                          <a:effectLst/>
                          <a:hlinkClick r:id="rId5"/>
                        </a:rPr>
                        <a:t>http://covid19.merauke.go.id/web/api/{controller}</a:t>
                      </a:r>
                      <a:endParaRPr lang="en-US" sz="2400" b="0" i="0" u="sng" strike="noStrike" dirty="0">
                        <a:solidFill>
                          <a:srgbClr val="0563C1"/>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a:effectLst/>
                        </a:rPr>
                        <a:t>GET</a:t>
                      </a:r>
                      <a:endParaRPr lang="en-US" sz="24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9" name="Google Shape;153;p18"/>
          <p:cNvSpPr/>
          <p:nvPr/>
        </p:nvSpPr>
        <p:spPr>
          <a:xfrm>
            <a:off x="336429" y="5128866"/>
            <a:ext cx="11352361" cy="848838"/>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12700" lvl="0" algn="just">
              <a:buSzPts val="1100"/>
            </a:pPr>
            <a:r>
              <a:rPr lang="en-US" sz="2400" i="0" u="none" strike="noStrike" cap="none" dirty="0" err="1" smtClean="0">
                <a:solidFill>
                  <a:srgbClr val="000000"/>
                </a:solidFill>
                <a:latin typeface="+mj-lt"/>
                <a:ea typeface="Roboto"/>
                <a:cs typeface="Roboto"/>
                <a:sym typeface="Roboto"/>
              </a:rPr>
              <a:t>Catatan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Untuk</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informasi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mengenai</a:t>
            </a:r>
            <a:r>
              <a:rPr lang="en-US" sz="2400" i="0" u="none" strike="noStrike" cap="none" dirty="0" smtClean="0">
                <a:solidFill>
                  <a:srgbClr val="000000"/>
                </a:solidFill>
                <a:latin typeface="+mj-lt"/>
                <a:ea typeface="Roboto"/>
                <a:cs typeface="Roboto"/>
                <a:sym typeface="Roboto"/>
              </a:rPr>
              <a:t> API URL </a:t>
            </a:r>
            <a:r>
              <a:rPr lang="en-US" sz="2400" i="0" u="none" strike="noStrike" cap="none" dirty="0" err="1" smtClean="0">
                <a:solidFill>
                  <a:srgbClr val="000000"/>
                </a:solidFill>
                <a:latin typeface="+mj-lt"/>
                <a:ea typeface="Roboto"/>
                <a:cs typeface="Roboto"/>
                <a:sym typeface="Roboto"/>
              </a:rPr>
              <a:t>dan</a:t>
            </a:r>
            <a:r>
              <a:rPr lang="en-US" sz="2400" i="0" u="none" strike="noStrike" cap="none" dirty="0" smtClean="0">
                <a:solidFill>
                  <a:srgbClr val="000000"/>
                </a:solidFill>
                <a:latin typeface="+mj-lt"/>
                <a:ea typeface="Roboto"/>
                <a:cs typeface="Roboto"/>
                <a:sym typeface="Roboto"/>
              </a:rPr>
              <a:t> METHOD </a:t>
            </a:r>
            <a:r>
              <a:rPr lang="en-US" sz="2400" i="0" u="none" strike="noStrike" cap="none" dirty="0" err="1" smtClean="0">
                <a:solidFill>
                  <a:srgbClr val="000000"/>
                </a:solidFill>
                <a:latin typeface="+mj-lt"/>
                <a:ea typeface="Roboto"/>
                <a:cs typeface="Roboto"/>
                <a:sym typeface="Roboto"/>
              </a:rPr>
              <a:t>dengan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lebih</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spesifik</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hubungi</a:t>
            </a:r>
            <a:r>
              <a:rPr lang="en-US" sz="2400" i="0" u="none" strike="noStrike" cap="none"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Dinas</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Kominfo</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Kab</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Merauke</a:t>
            </a:r>
            <a:endParaRPr sz="2400" i="0" u="none" strike="noStrike" cap="none" dirty="0">
              <a:solidFill>
                <a:srgbClr val="000000"/>
              </a:solidFill>
              <a:latin typeface="+mj-lt"/>
              <a:ea typeface="Roboto"/>
              <a:cs typeface="Roboto"/>
              <a:sym typeface="Roboto"/>
            </a:endParaRPr>
          </a:p>
        </p:txBody>
      </p:sp>
    </p:spTree>
    <p:extLst>
      <p:ext uri="{BB962C8B-B14F-4D97-AF65-F5344CB8AC3E}">
        <p14:creationId xmlns:p14="http://schemas.microsoft.com/office/powerpoint/2010/main" val="3511087365"/>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89864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APLIKASI ANDROID</a:t>
            </a:r>
            <a:endParaRPr sz="2100" b="1" dirty="0">
              <a:solidFill>
                <a:schemeClr val="bg1"/>
              </a:solidFill>
              <a:latin typeface="Lato Black"/>
              <a:ea typeface="Lato Black"/>
              <a:cs typeface="Lato Black"/>
              <a:sym typeface="Lato Black"/>
            </a:endParaRPr>
          </a:p>
        </p:txBody>
      </p:sp>
      <p:graphicFrame>
        <p:nvGraphicFramePr>
          <p:cNvPr id="2" name="Table 1"/>
          <p:cNvGraphicFramePr>
            <a:graphicFrameLocks noGrp="1"/>
          </p:cNvGraphicFramePr>
          <p:nvPr>
            <p:extLst>
              <p:ext uri="{D42A27DB-BD31-4B8C-83A1-F6EECF244321}">
                <p14:modId xmlns:p14="http://schemas.microsoft.com/office/powerpoint/2010/main" val="956380323"/>
              </p:ext>
            </p:extLst>
          </p:nvPr>
        </p:nvGraphicFramePr>
        <p:xfrm>
          <a:off x="362308" y="2925536"/>
          <a:ext cx="11205713" cy="2698486"/>
        </p:xfrm>
        <a:graphic>
          <a:graphicData uri="http://schemas.openxmlformats.org/drawingml/2006/table">
            <a:tbl>
              <a:tblPr>
                <a:tableStyleId>{90D146E8-67F2-44E4-BE60-E9879506325C}</a:tableStyleId>
              </a:tblPr>
              <a:tblGrid>
                <a:gridCol w="681488"/>
                <a:gridCol w="2606870"/>
                <a:gridCol w="4199372"/>
                <a:gridCol w="3717983"/>
              </a:tblGrid>
              <a:tr h="516004">
                <a:tc>
                  <a:txBody>
                    <a:bodyPr/>
                    <a:lstStyle/>
                    <a:p>
                      <a:pPr algn="ctr" fontAlgn="b"/>
                      <a:r>
                        <a:rPr lang="en-US" sz="2800" b="1" u="none" strike="noStrike" dirty="0">
                          <a:effectLst/>
                        </a:rPr>
                        <a:t>No</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err="1" smtClean="0">
                          <a:effectLst/>
                        </a:rPr>
                        <a:t>Aplikasi</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smtClean="0">
                          <a:effectLst/>
                        </a:rPr>
                        <a:t>Bahasa </a:t>
                      </a:r>
                      <a:r>
                        <a:rPr lang="en-US" sz="2800" b="1" u="none" strike="noStrike" dirty="0" err="1" smtClean="0">
                          <a:effectLst/>
                        </a:rPr>
                        <a:t>Pemrograman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err="1" smtClean="0">
                          <a:effectLst/>
                        </a:rPr>
                        <a:t>Keterangan</a:t>
                      </a:r>
                      <a:endParaRPr lang="en-US" sz="2800" b="1" i="0" u="none" strike="noStrike" dirty="0">
                        <a:solidFill>
                          <a:srgbClr val="000000"/>
                        </a:solidFill>
                        <a:effectLst/>
                        <a:latin typeface="Calibri" panose="020F0502020204030204" pitchFamily="34" charset="0"/>
                      </a:endParaRPr>
                    </a:p>
                  </a:txBody>
                  <a:tcPr marL="7620" marR="7620" marT="7620" marB="0" anchor="b"/>
                </a:tc>
              </a:tr>
              <a:tr h="759124">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000" b="1" u="none" strike="noStrike" dirty="0" smtClean="0">
                          <a:effectLst/>
                        </a:rPr>
                        <a:t>E-ABSEN </a:t>
                      </a:r>
                      <a:r>
                        <a:rPr lang="en-US" sz="2000" b="1" u="none" strike="noStrike" dirty="0" err="1" smtClean="0">
                          <a:effectLst/>
                        </a:rPr>
                        <a:t>Merauke</a:t>
                      </a:r>
                      <a:endParaRPr lang="en-US"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smtClean="0">
                          <a:effectLst/>
                        </a:rPr>
                        <a:t>Java</a:t>
                      </a:r>
                      <a:endParaRPr lang="en-US" sz="2400" b="0" i="0" u="none" strike="noStrike" dirty="0">
                        <a:solidFill>
                          <a:srgbClr val="0563C1"/>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err="1" smtClean="0">
                          <a:effectLst/>
                        </a:rPr>
                        <a:t>Aplikasi</a:t>
                      </a:r>
                      <a:r>
                        <a:rPr lang="en-US" sz="2400" u="none" strike="noStrike" dirty="0" smtClean="0">
                          <a:effectLst/>
                        </a:rPr>
                        <a:t> </a:t>
                      </a:r>
                      <a:r>
                        <a:rPr lang="en-US" sz="2400" u="none" strike="noStrike" dirty="0" err="1" smtClean="0">
                          <a:effectLst/>
                        </a:rPr>
                        <a:t>Absensi</a:t>
                      </a:r>
                      <a:r>
                        <a:rPr lang="en-US" sz="2400" u="none" strike="noStrike" dirty="0" smtClean="0">
                          <a:effectLst/>
                        </a:rPr>
                        <a:t> Digital </a:t>
                      </a:r>
                      <a:r>
                        <a:rPr lang="en-US" sz="2400" u="none" strike="noStrike" dirty="0" err="1" smtClean="0">
                          <a:effectLst/>
                        </a:rPr>
                        <a:t>Berbasis</a:t>
                      </a:r>
                      <a:r>
                        <a:rPr lang="en-US" sz="2400" u="none" strike="noStrike" dirty="0" smtClean="0">
                          <a:effectLst/>
                        </a:rPr>
                        <a:t> Android</a:t>
                      </a:r>
                      <a:endParaRPr lang="en-US" sz="2400" b="0" i="0" u="none" strike="noStrike" dirty="0">
                        <a:solidFill>
                          <a:srgbClr val="000000"/>
                        </a:solidFill>
                        <a:effectLst/>
                        <a:latin typeface="Calibri" panose="020F0502020204030204" pitchFamily="34" charset="0"/>
                      </a:endParaRPr>
                    </a:p>
                  </a:txBody>
                  <a:tcPr marL="7620" marR="7620" marT="7620" marB="0" anchor="ctr"/>
                </a:tc>
              </a:tr>
              <a:tr h="1423358">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400" b="1" u="none" strike="noStrike" dirty="0">
                          <a:effectLst/>
                        </a:rPr>
                        <a:t>Portal </a:t>
                      </a:r>
                      <a:r>
                        <a:rPr lang="en-US" sz="2400" b="1" u="none" strike="noStrike" dirty="0" err="1">
                          <a:effectLst/>
                        </a:rPr>
                        <a:t>Merauke</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smtClean="0">
                          <a:effectLst/>
                        </a:rPr>
                        <a:t>Java</a:t>
                      </a:r>
                      <a:endParaRPr lang="en-US" sz="2400" b="0" i="0" u="none" strike="noStrike" dirty="0">
                        <a:solidFill>
                          <a:srgbClr val="0563C1"/>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err="1" smtClean="0">
                          <a:effectLst/>
                        </a:rPr>
                        <a:t>Aplikasi</a:t>
                      </a:r>
                      <a:r>
                        <a:rPr lang="en-US" sz="2400" u="none" strike="noStrike" baseline="0" dirty="0" smtClean="0">
                          <a:effectLst/>
                        </a:rPr>
                        <a:t> Portal </a:t>
                      </a:r>
                      <a:r>
                        <a:rPr lang="en-US" sz="2400" u="none" strike="noStrike" baseline="0" dirty="0" err="1" smtClean="0">
                          <a:effectLst/>
                        </a:rPr>
                        <a:t>Berita</a:t>
                      </a:r>
                      <a:r>
                        <a:rPr lang="en-US" sz="2400" u="none" strike="noStrike" baseline="0" dirty="0" smtClean="0">
                          <a:effectLst/>
                        </a:rPr>
                        <a:t> </a:t>
                      </a:r>
                      <a:r>
                        <a:rPr lang="en-US" sz="2400" u="none" strike="noStrike" baseline="0" dirty="0" err="1" smtClean="0">
                          <a:effectLst/>
                        </a:rPr>
                        <a:t>Merauke</a:t>
                      </a:r>
                      <a:r>
                        <a:rPr lang="en-US" sz="2400" u="none" strike="noStrike" baseline="0" dirty="0" smtClean="0">
                          <a:effectLst/>
                        </a:rPr>
                        <a:t> </a:t>
                      </a:r>
                      <a:r>
                        <a:rPr lang="en-US" sz="2400" u="none" strike="noStrike" baseline="0" dirty="0" err="1" smtClean="0">
                          <a:effectLst/>
                        </a:rPr>
                        <a:t>Berbasis</a:t>
                      </a:r>
                      <a:r>
                        <a:rPr lang="en-US" sz="2400" u="none" strike="noStrike" baseline="0" dirty="0" smtClean="0">
                          <a:effectLst/>
                        </a:rPr>
                        <a:t> Android</a:t>
                      </a:r>
                      <a:endParaRPr lang="en-US" sz="24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9" name="Google Shape;153;p18"/>
          <p:cNvSpPr/>
          <p:nvPr/>
        </p:nvSpPr>
        <p:spPr>
          <a:xfrm>
            <a:off x="215660" y="1374527"/>
            <a:ext cx="11352361" cy="848838"/>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12700" lvl="0" algn="just">
              <a:buSzPts val="1100"/>
            </a:pPr>
            <a:r>
              <a:rPr lang="en-US" sz="2400" i="0" u="none" strike="noStrike" cap="none" dirty="0" err="1" smtClean="0">
                <a:solidFill>
                  <a:srgbClr val="000000"/>
                </a:solidFill>
                <a:latin typeface="+mj-lt"/>
                <a:ea typeface="Roboto"/>
                <a:cs typeface="Roboto"/>
                <a:sym typeface="Roboto"/>
              </a:rPr>
              <a:t>Implementasi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dari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Aplikasi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berbagi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pakai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ini</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adalah</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telah</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dikembangkannya</a:t>
            </a:r>
            <a:r>
              <a:rPr lang="en-US" sz="2400"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Aplikasi</a:t>
            </a:r>
            <a:r>
              <a:rPr lang="en-US" sz="2400" b="1" i="0" u="none" strike="noStrike" cap="none" dirty="0" smtClean="0">
                <a:solidFill>
                  <a:srgbClr val="000000"/>
                </a:solidFill>
                <a:latin typeface="+mj-lt"/>
                <a:ea typeface="Roboto"/>
                <a:cs typeface="Roboto"/>
                <a:sym typeface="Roboto"/>
              </a:rPr>
              <a:t> Mobile Android </a:t>
            </a:r>
            <a:r>
              <a:rPr lang="en-US" sz="2400" i="0" u="none" strike="noStrike" cap="none" dirty="0" err="1" smtClean="0">
                <a:solidFill>
                  <a:srgbClr val="000000"/>
                </a:solidFill>
                <a:latin typeface="+mj-lt"/>
                <a:ea typeface="Roboto"/>
                <a:cs typeface="Roboto"/>
                <a:sym typeface="Roboto"/>
              </a:rPr>
              <a:t>oleh</a:t>
            </a:r>
            <a:r>
              <a:rPr lang="en-US" sz="2400" i="0" u="none" strike="noStrike" cap="none" dirty="0" smtClean="0">
                <a:solidFill>
                  <a:srgbClr val="000000"/>
                </a:solidFill>
                <a:latin typeface="+mj-lt"/>
                <a:ea typeface="Roboto"/>
                <a:cs typeface="Roboto"/>
                <a:sym typeface="Roboto"/>
              </a:rPr>
              <a:t> </a:t>
            </a:r>
            <a:r>
              <a:rPr lang="en-US" sz="2400" b="1" i="0" u="none" strike="noStrike" cap="none" dirty="0" smtClean="0">
                <a:solidFill>
                  <a:srgbClr val="000000"/>
                </a:solidFill>
                <a:latin typeface="+mj-lt"/>
                <a:ea typeface="Roboto"/>
                <a:cs typeface="Roboto"/>
                <a:sym typeface="Roboto"/>
              </a:rPr>
              <a:t>Tim </a:t>
            </a:r>
            <a:r>
              <a:rPr lang="en-US" sz="2400" b="1" dirty="0" err="1" smtClean="0">
                <a:solidFill>
                  <a:srgbClr val="000000"/>
                </a:solidFill>
                <a:latin typeface="+mj-lt"/>
                <a:ea typeface="Roboto"/>
                <a:cs typeface="Roboto"/>
                <a:sym typeface="Roboto"/>
              </a:rPr>
              <a:t>Teknis</a:t>
            </a:r>
            <a:r>
              <a:rPr lang="en-US" sz="2400" b="1" dirty="0" smtClean="0">
                <a:solidFill>
                  <a:srgbClr val="000000"/>
                </a:solidFill>
                <a:latin typeface="+mj-lt"/>
                <a:ea typeface="Roboto"/>
                <a:cs typeface="Roboto"/>
                <a:sym typeface="Roboto"/>
              </a:rPr>
              <a:t> </a:t>
            </a:r>
            <a:r>
              <a:rPr lang="en-US" sz="2400" b="1" dirty="0" err="1" smtClean="0">
                <a:solidFill>
                  <a:srgbClr val="000000"/>
                </a:solidFill>
                <a:latin typeface="+mj-lt"/>
                <a:ea typeface="Roboto"/>
                <a:cs typeface="Roboto"/>
                <a:sym typeface="Roboto"/>
              </a:rPr>
              <a:t>Aplikasi</a:t>
            </a:r>
            <a:r>
              <a:rPr lang="en-US" sz="2400" b="1" dirty="0" smtClean="0">
                <a:solidFill>
                  <a:srgbClr val="000000"/>
                </a:solidFill>
                <a:latin typeface="+mj-lt"/>
                <a:ea typeface="Roboto"/>
                <a:cs typeface="Roboto"/>
                <a:sym typeface="Roboto"/>
              </a:rPr>
              <a:t> </a:t>
            </a:r>
            <a:r>
              <a:rPr lang="en-US" sz="2400" b="1" dirty="0" err="1" smtClean="0">
                <a:solidFill>
                  <a:srgbClr val="000000"/>
                </a:solidFill>
                <a:latin typeface="+mj-lt"/>
                <a:ea typeface="Roboto"/>
                <a:cs typeface="Roboto"/>
                <a:sym typeface="Roboto"/>
              </a:rPr>
              <a:t>Dinas</a:t>
            </a:r>
            <a:r>
              <a:rPr lang="en-US" sz="2400" b="1" dirty="0" smtClean="0">
                <a:solidFill>
                  <a:srgbClr val="000000"/>
                </a:solidFill>
                <a:latin typeface="+mj-lt"/>
                <a:ea typeface="Roboto"/>
                <a:cs typeface="Roboto"/>
                <a:sym typeface="Roboto"/>
              </a:rPr>
              <a:t> </a:t>
            </a:r>
            <a:r>
              <a:rPr lang="en-US" sz="2400" b="1" dirty="0" err="1" smtClean="0">
                <a:solidFill>
                  <a:srgbClr val="000000"/>
                </a:solidFill>
                <a:latin typeface="+mj-lt"/>
                <a:ea typeface="Roboto"/>
                <a:cs typeface="Roboto"/>
                <a:sym typeface="Roboto"/>
              </a:rPr>
              <a:t>Kominfo</a:t>
            </a:r>
            <a:r>
              <a:rPr lang="en-US" sz="2400" b="1" dirty="0" smtClean="0">
                <a:solidFill>
                  <a:srgbClr val="000000"/>
                </a:solidFill>
                <a:latin typeface="+mj-lt"/>
                <a:ea typeface="Roboto"/>
                <a:cs typeface="Roboto"/>
                <a:sym typeface="Roboto"/>
              </a:rPr>
              <a:t> </a:t>
            </a:r>
            <a:r>
              <a:rPr lang="en-US" sz="2400" i="0" u="none" strike="noStrike" cap="none" dirty="0" smtClean="0">
                <a:solidFill>
                  <a:srgbClr val="000000"/>
                </a:solidFill>
                <a:latin typeface="+mj-lt"/>
                <a:ea typeface="Roboto"/>
                <a:cs typeface="Roboto"/>
                <a:sym typeface="Roboto"/>
              </a:rPr>
              <a:t>yang </a:t>
            </a:r>
            <a:r>
              <a:rPr lang="en-US" sz="2400" i="0" u="none" strike="noStrike" cap="none" dirty="0" err="1" smtClean="0">
                <a:solidFill>
                  <a:srgbClr val="000000"/>
                </a:solidFill>
                <a:latin typeface="+mj-lt"/>
                <a:ea typeface="Roboto"/>
                <a:cs typeface="Roboto"/>
                <a:sym typeface="Roboto"/>
              </a:rPr>
              <a:t>telah</a:t>
            </a:r>
            <a:r>
              <a:rPr lang="en-US" sz="2400" i="0" u="none" strike="noStrike" cap="none" dirty="0" smtClean="0">
                <a:solidFill>
                  <a:srgbClr val="000000"/>
                </a:solidFill>
                <a:latin typeface="+mj-lt"/>
                <a:ea typeface="Roboto"/>
                <a:cs typeface="Roboto"/>
                <a:sym typeface="Roboto"/>
              </a:rPr>
              <a:t> di upload di </a:t>
            </a:r>
            <a:r>
              <a:rPr lang="en-US" sz="2400" b="1" i="0" u="none" strike="noStrike" cap="none" dirty="0" smtClean="0">
                <a:solidFill>
                  <a:srgbClr val="000000"/>
                </a:solidFill>
                <a:latin typeface="+mj-lt"/>
                <a:ea typeface="Roboto"/>
                <a:cs typeface="Roboto"/>
                <a:sym typeface="Roboto"/>
              </a:rPr>
              <a:t>Google </a:t>
            </a:r>
            <a:r>
              <a:rPr lang="en-US" sz="2400" b="1" i="0" u="none" strike="noStrike" cap="none" dirty="0" err="1" smtClean="0">
                <a:solidFill>
                  <a:srgbClr val="000000"/>
                </a:solidFill>
                <a:latin typeface="+mj-lt"/>
                <a:ea typeface="Roboto"/>
                <a:cs typeface="Roboto"/>
                <a:sym typeface="Roboto"/>
              </a:rPr>
              <a:t>PlayStore</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antara</a:t>
            </a:r>
            <a:r>
              <a:rPr lang="en-US" sz="2400" i="0" u="none" strike="noStrike" cap="none" dirty="0" smtClean="0">
                <a:solidFill>
                  <a:srgbClr val="000000"/>
                </a:solidFill>
                <a:latin typeface="+mj-lt"/>
                <a:ea typeface="Roboto"/>
                <a:cs typeface="Roboto"/>
                <a:sym typeface="Roboto"/>
              </a:rPr>
              <a:t> lain :</a:t>
            </a:r>
            <a:endParaRPr sz="2400" i="0" u="none" strike="noStrike" cap="none" dirty="0">
              <a:solidFill>
                <a:srgbClr val="000000"/>
              </a:solidFill>
              <a:latin typeface="+mj-lt"/>
              <a:ea typeface="Roboto"/>
              <a:cs typeface="Roboto"/>
              <a:sym typeface="Roboto"/>
            </a:endParaRPr>
          </a:p>
        </p:txBody>
      </p:sp>
    </p:spTree>
    <p:extLst>
      <p:ext uri="{BB962C8B-B14F-4D97-AF65-F5344CB8AC3E}">
        <p14:creationId xmlns:p14="http://schemas.microsoft.com/office/powerpoint/2010/main" val="404044619"/>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486529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APLIKASI DESKTOP &amp; WINDOWS SERVICES</a:t>
            </a:r>
            <a:endParaRPr sz="2100" b="1" dirty="0">
              <a:solidFill>
                <a:schemeClr val="bg1"/>
              </a:solidFill>
              <a:latin typeface="Lato Black"/>
              <a:ea typeface="Lato Black"/>
              <a:cs typeface="Lato Black"/>
              <a:sym typeface="Lato Black"/>
            </a:endParaRPr>
          </a:p>
        </p:txBody>
      </p:sp>
      <p:graphicFrame>
        <p:nvGraphicFramePr>
          <p:cNvPr id="2" name="Table 1"/>
          <p:cNvGraphicFramePr>
            <a:graphicFrameLocks noGrp="1"/>
          </p:cNvGraphicFramePr>
          <p:nvPr>
            <p:extLst>
              <p:ext uri="{D42A27DB-BD31-4B8C-83A1-F6EECF244321}">
                <p14:modId xmlns:p14="http://schemas.microsoft.com/office/powerpoint/2010/main" val="209024266"/>
              </p:ext>
            </p:extLst>
          </p:nvPr>
        </p:nvGraphicFramePr>
        <p:xfrm>
          <a:off x="362308" y="3641528"/>
          <a:ext cx="11464507" cy="2698486"/>
        </p:xfrm>
        <a:graphic>
          <a:graphicData uri="http://schemas.openxmlformats.org/drawingml/2006/table">
            <a:tbl>
              <a:tblPr>
                <a:tableStyleId>{90D146E8-67F2-44E4-BE60-E9879506325C}</a:tableStyleId>
              </a:tblPr>
              <a:tblGrid>
                <a:gridCol w="681488"/>
                <a:gridCol w="2606870"/>
                <a:gridCol w="3052059"/>
                <a:gridCol w="5124090"/>
              </a:tblGrid>
              <a:tr h="516004">
                <a:tc>
                  <a:txBody>
                    <a:bodyPr/>
                    <a:lstStyle/>
                    <a:p>
                      <a:pPr algn="ctr" fontAlgn="b"/>
                      <a:r>
                        <a:rPr lang="en-US" sz="2400" b="1" u="none" strike="noStrike" dirty="0">
                          <a:effectLst/>
                        </a:rPr>
                        <a:t>No</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err="1" smtClean="0">
                          <a:effectLst/>
                        </a:rPr>
                        <a:t>Aplikasi</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smtClean="0">
                          <a:effectLst/>
                        </a:rPr>
                        <a:t>Bhs. </a:t>
                      </a:r>
                      <a:r>
                        <a:rPr lang="en-US" sz="2400" b="1" u="none" strike="noStrike" dirty="0" err="1" smtClean="0">
                          <a:effectLst/>
                        </a:rPr>
                        <a:t>Pemrograman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err="1" smtClean="0">
                          <a:effectLst/>
                        </a:rPr>
                        <a:t>Keterangan</a:t>
                      </a:r>
                      <a:endParaRPr lang="en-US" sz="2400" b="1" i="0" u="none" strike="noStrike" dirty="0">
                        <a:solidFill>
                          <a:srgbClr val="000000"/>
                        </a:solidFill>
                        <a:effectLst/>
                        <a:latin typeface="Calibri" panose="020F0502020204030204" pitchFamily="34" charset="0"/>
                      </a:endParaRPr>
                    </a:p>
                  </a:txBody>
                  <a:tcPr marL="7620" marR="7620" marT="7620" marB="0" anchor="b"/>
                </a:tc>
              </a:tr>
              <a:tr h="759124">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000" b="1" u="none" strike="noStrike" dirty="0" smtClean="0">
                          <a:effectLst/>
                        </a:rPr>
                        <a:t>E-ABSEN Desktop version</a:t>
                      </a:r>
                      <a:endParaRPr lang="en-US"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smtClean="0">
                          <a:effectLst/>
                        </a:rPr>
                        <a:t>.NET</a:t>
                      </a:r>
                      <a:endParaRPr lang="en-US" sz="2400" b="0" i="0" u="none" strike="noStrike" dirty="0">
                        <a:solidFill>
                          <a:srgbClr val="0563C1"/>
                        </a:solidFill>
                        <a:effectLst/>
                        <a:latin typeface="Calibri" panose="020F0502020204030204" pitchFamily="34" charset="0"/>
                      </a:endParaRPr>
                    </a:p>
                  </a:txBody>
                  <a:tcPr marL="7620" marR="7620" marT="7620" marB="0" anchor="ctr"/>
                </a:tc>
                <a:tc>
                  <a:txBody>
                    <a:bodyPr/>
                    <a:lstStyle/>
                    <a:p>
                      <a:pPr algn="ctr" fontAlgn="b"/>
                      <a:r>
                        <a:rPr lang="en-US" sz="2200" b="0" i="0" u="none" strike="noStrike" dirty="0" err="1" smtClean="0">
                          <a:solidFill>
                            <a:srgbClr val="000000"/>
                          </a:solidFill>
                          <a:effectLst/>
                          <a:latin typeface="Arial"/>
                        </a:rPr>
                        <a:t>Aplikasi</a:t>
                      </a:r>
                      <a:r>
                        <a:rPr lang="en-US" sz="2200" b="0" i="0" u="none" strike="noStrike" baseline="0" dirty="0" smtClean="0">
                          <a:solidFill>
                            <a:srgbClr val="000000"/>
                          </a:solidFill>
                          <a:effectLst/>
                          <a:latin typeface="Arial"/>
                        </a:rPr>
                        <a:t> </a:t>
                      </a:r>
                      <a:r>
                        <a:rPr lang="en-US" sz="2200" b="0" i="0" u="none" strike="noStrike" baseline="0" dirty="0" err="1" smtClean="0">
                          <a:solidFill>
                            <a:srgbClr val="000000"/>
                          </a:solidFill>
                          <a:effectLst/>
                          <a:latin typeface="Arial"/>
                        </a:rPr>
                        <a:t>komunikasi</a:t>
                      </a:r>
                      <a:r>
                        <a:rPr lang="en-US" sz="2200" b="0" i="0" u="none" strike="noStrike" baseline="0" dirty="0" smtClean="0">
                          <a:solidFill>
                            <a:srgbClr val="000000"/>
                          </a:solidFill>
                          <a:effectLst/>
                          <a:latin typeface="Arial"/>
                        </a:rPr>
                        <a:t> data </a:t>
                      </a:r>
                      <a:r>
                        <a:rPr lang="en-US" sz="2200" b="0" i="0" u="none" strike="noStrike" baseline="0" dirty="0" err="1" smtClean="0">
                          <a:solidFill>
                            <a:srgbClr val="000000"/>
                          </a:solidFill>
                          <a:effectLst/>
                          <a:latin typeface="Arial"/>
                        </a:rPr>
                        <a:t>antara</a:t>
                      </a:r>
                      <a:r>
                        <a:rPr lang="en-US" sz="2200" b="0" i="0" u="none" strike="noStrike" baseline="0" dirty="0" smtClean="0">
                          <a:solidFill>
                            <a:srgbClr val="000000"/>
                          </a:solidFill>
                          <a:effectLst/>
                          <a:latin typeface="Arial"/>
                        </a:rPr>
                        <a:t> </a:t>
                      </a:r>
                      <a:r>
                        <a:rPr lang="en-US" sz="2200" b="0" i="0" u="none" strike="noStrike" baseline="0" dirty="0" err="1" smtClean="0">
                          <a:solidFill>
                            <a:srgbClr val="000000"/>
                          </a:solidFill>
                          <a:effectLst/>
                          <a:latin typeface="Arial"/>
                        </a:rPr>
                        <a:t>mesin</a:t>
                      </a:r>
                      <a:r>
                        <a:rPr lang="en-US" sz="2200" b="0" i="0" u="none" strike="noStrike" baseline="0" dirty="0" smtClean="0">
                          <a:solidFill>
                            <a:srgbClr val="000000"/>
                          </a:solidFill>
                          <a:effectLst/>
                          <a:latin typeface="Arial"/>
                        </a:rPr>
                        <a:t> </a:t>
                      </a:r>
                      <a:r>
                        <a:rPr lang="en-US" sz="2200" b="0" i="0" u="none" strike="noStrike" baseline="0" dirty="0" err="1" smtClean="0">
                          <a:solidFill>
                            <a:srgbClr val="000000"/>
                          </a:solidFill>
                          <a:effectLst/>
                          <a:latin typeface="Arial"/>
                        </a:rPr>
                        <a:t>absensi</a:t>
                      </a:r>
                      <a:r>
                        <a:rPr lang="en-US" sz="2200" b="0" i="0" u="none" strike="noStrike" baseline="0" dirty="0" smtClean="0">
                          <a:solidFill>
                            <a:srgbClr val="000000"/>
                          </a:solidFill>
                          <a:effectLst/>
                          <a:latin typeface="Arial"/>
                        </a:rPr>
                        <a:t> </a:t>
                      </a:r>
                      <a:r>
                        <a:rPr lang="en-US" sz="2200" b="0" i="0" u="none" strike="noStrike" baseline="0" dirty="0" err="1" smtClean="0">
                          <a:solidFill>
                            <a:srgbClr val="000000"/>
                          </a:solidFill>
                          <a:effectLst/>
                          <a:latin typeface="Arial"/>
                        </a:rPr>
                        <a:t>dengan</a:t>
                      </a:r>
                      <a:r>
                        <a:rPr lang="en-US" sz="2200" b="0" i="0" u="none" strike="noStrike" baseline="0" dirty="0" smtClean="0">
                          <a:solidFill>
                            <a:srgbClr val="000000"/>
                          </a:solidFill>
                          <a:effectLst/>
                          <a:latin typeface="Arial"/>
                        </a:rPr>
                        <a:t> database </a:t>
                      </a:r>
                      <a:r>
                        <a:rPr lang="en-US" sz="2200" b="0" i="0" u="none" strike="noStrike" baseline="0" dirty="0" err="1" smtClean="0">
                          <a:solidFill>
                            <a:srgbClr val="000000"/>
                          </a:solidFill>
                          <a:effectLst/>
                          <a:latin typeface="Arial"/>
                        </a:rPr>
                        <a:t>aplikasi</a:t>
                      </a:r>
                      <a:endParaRPr lang="en-US" sz="2200" b="0" i="0" u="none" strike="noStrike" dirty="0">
                        <a:solidFill>
                          <a:srgbClr val="000000"/>
                        </a:solidFill>
                        <a:effectLst/>
                        <a:latin typeface="Calibri" panose="020F0502020204030204" pitchFamily="34" charset="0"/>
                      </a:endParaRPr>
                    </a:p>
                  </a:txBody>
                  <a:tcPr marL="7620" marR="7620" marT="7620" marB="0" anchor="ctr"/>
                </a:tc>
              </a:tr>
              <a:tr h="1423358">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400" b="1" u="none" strike="noStrike" dirty="0" smtClean="0">
                          <a:effectLst/>
                        </a:rPr>
                        <a:t>E-ABSEN</a:t>
                      </a:r>
                      <a:r>
                        <a:rPr lang="en-US" sz="2400" b="1" u="none" strike="noStrike" baseline="0" dirty="0" smtClean="0">
                          <a:effectLst/>
                        </a:rPr>
                        <a:t> </a:t>
                      </a:r>
                      <a:r>
                        <a:rPr lang="en-US" sz="2400" b="1" u="none" strike="noStrike" baseline="0" dirty="0" err="1" smtClean="0">
                          <a:effectLst/>
                        </a:rPr>
                        <a:t>Winservices</a:t>
                      </a:r>
                      <a:endParaRPr lang="en-US"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smtClean="0">
                          <a:effectLst/>
                        </a:rPr>
                        <a:t>.NET</a:t>
                      </a:r>
                      <a:endParaRPr lang="en-US" sz="2400" b="0" i="0" u="none" strike="noStrike" dirty="0">
                        <a:solidFill>
                          <a:srgbClr val="0563C1"/>
                        </a:solidFill>
                        <a:effectLst/>
                        <a:latin typeface="Calibri" panose="020F0502020204030204" pitchFamily="34" charset="0"/>
                      </a:endParaRPr>
                    </a:p>
                  </a:txBody>
                  <a:tcPr marL="7620" marR="7620" marT="7620" marB="0" anchor="ctr"/>
                </a:tc>
                <a:tc>
                  <a:txBody>
                    <a:bodyPr/>
                    <a:lstStyle/>
                    <a:p>
                      <a:pPr algn="ctr" fontAlgn="b"/>
                      <a:r>
                        <a:rPr lang="en-US" sz="2400" u="none" strike="noStrike" dirty="0" err="1" smtClean="0">
                          <a:effectLst/>
                        </a:rPr>
                        <a:t>Aplikasi</a:t>
                      </a:r>
                      <a:r>
                        <a:rPr lang="en-US" sz="2400" u="none" strike="noStrike" dirty="0" smtClean="0">
                          <a:effectLst/>
                        </a:rPr>
                        <a:t> </a:t>
                      </a:r>
                      <a:r>
                        <a:rPr lang="en-US" sz="2400" u="none" strike="noStrike" dirty="0" err="1" smtClean="0">
                          <a:effectLst/>
                        </a:rPr>
                        <a:t>sinkronisasi</a:t>
                      </a:r>
                      <a:r>
                        <a:rPr lang="en-US" sz="2400" u="none" strike="noStrike" dirty="0" smtClean="0">
                          <a:effectLst/>
                        </a:rPr>
                        <a:t> </a:t>
                      </a:r>
                      <a:r>
                        <a:rPr lang="en-US" sz="2400" u="none" strike="noStrike" dirty="0" err="1" smtClean="0">
                          <a:effectLst/>
                        </a:rPr>
                        <a:t>riwayat</a:t>
                      </a:r>
                      <a:r>
                        <a:rPr lang="en-US" sz="2400" u="none" strike="noStrike" dirty="0" smtClean="0">
                          <a:effectLst/>
                        </a:rPr>
                        <a:t> scan </a:t>
                      </a:r>
                      <a:r>
                        <a:rPr lang="en-US" sz="2400" u="none" strike="noStrike" dirty="0" err="1" smtClean="0">
                          <a:effectLst/>
                        </a:rPr>
                        <a:t>pada</a:t>
                      </a:r>
                      <a:r>
                        <a:rPr lang="en-US" sz="2400" u="none" strike="noStrike" dirty="0" smtClean="0">
                          <a:effectLst/>
                        </a:rPr>
                        <a:t> </a:t>
                      </a:r>
                      <a:r>
                        <a:rPr lang="en-US" sz="2400" u="none" strike="noStrike" dirty="0" err="1" smtClean="0">
                          <a:effectLst/>
                        </a:rPr>
                        <a:t>mesin</a:t>
                      </a:r>
                      <a:r>
                        <a:rPr lang="en-US" sz="2400" u="none" strike="noStrike" dirty="0" smtClean="0">
                          <a:effectLst/>
                        </a:rPr>
                        <a:t> </a:t>
                      </a:r>
                      <a:r>
                        <a:rPr lang="en-US" sz="2400" u="none" strike="noStrike" dirty="0" err="1" smtClean="0">
                          <a:effectLst/>
                        </a:rPr>
                        <a:t>absensi</a:t>
                      </a:r>
                      <a:endParaRPr lang="en-US" sz="24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9" name="Google Shape;153;p18"/>
          <p:cNvSpPr/>
          <p:nvPr/>
        </p:nvSpPr>
        <p:spPr>
          <a:xfrm>
            <a:off x="215660" y="1374526"/>
            <a:ext cx="11352361" cy="2077453"/>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12700" lvl="0" algn="just">
              <a:buSzPts val="1100"/>
            </a:pPr>
            <a:r>
              <a:rPr lang="en-US" sz="2400" i="0" u="none" strike="noStrike" cap="none" dirty="0" err="1" smtClean="0">
                <a:solidFill>
                  <a:srgbClr val="000000"/>
                </a:solidFill>
                <a:latin typeface="+mj-lt"/>
                <a:ea typeface="Roboto"/>
                <a:cs typeface="Roboto"/>
                <a:sym typeface="Roboto"/>
              </a:rPr>
              <a:t>Selain</a:t>
            </a:r>
            <a:r>
              <a:rPr lang="en-US" sz="2400" i="0" u="none" strike="noStrike" cap="none" dirty="0" smtClean="0">
                <a:solidFill>
                  <a:srgbClr val="000000"/>
                </a:solidFill>
                <a:latin typeface="+mj-lt"/>
                <a:ea typeface="Roboto"/>
                <a:cs typeface="Roboto"/>
                <a:sym typeface="Roboto"/>
              </a:rPr>
              <a:t> platform </a:t>
            </a:r>
            <a:r>
              <a:rPr lang="en-US" sz="2400" i="0" u="none" strike="noStrike" cap="none" dirty="0" err="1" smtClean="0">
                <a:solidFill>
                  <a:srgbClr val="000000"/>
                </a:solidFill>
                <a:latin typeface="+mj-lt"/>
                <a:ea typeface="Roboto"/>
                <a:cs typeface="Roboto"/>
                <a:sym typeface="Roboto"/>
              </a:rPr>
              <a:t>berbasis</a:t>
            </a:r>
            <a:r>
              <a:rPr lang="en-US" sz="2400" i="0" u="none" strike="noStrike" cap="none" dirty="0" smtClean="0">
                <a:solidFill>
                  <a:srgbClr val="000000"/>
                </a:solidFill>
                <a:latin typeface="+mj-lt"/>
                <a:ea typeface="Roboto"/>
                <a:cs typeface="Roboto"/>
                <a:sym typeface="Roboto"/>
              </a:rPr>
              <a:t> </a:t>
            </a:r>
            <a:r>
              <a:rPr lang="en-US" sz="2400" b="1" i="0" u="none" strike="noStrike" cap="none" dirty="0" smtClean="0">
                <a:solidFill>
                  <a:srgbClr val="000000"/>
                </a:solidFill>
                <a:latin typeface="+mj-lt"/>
                <a:ea typeface="Roboto"/>
                <a:cs typeface="Roboto"/>
                <a:sym typeface="Roboto"/>
              </a:rPr>
              <a:t>Web </a:t>
            </a:r>
            <a:r>
              <a:rPr lang="en-US" sz="2400" b="1" i="0" u="none" strike="noStrike" cap="none" dirty="0" err="1" smtClean="0">
                <a:solidFill>
                  <a:srgbClr val="000000"/>
                </a:solidFill>
                <a:latin typeface="+mj-lt"/>
                <a:ea typeface="Roboto"/>
                <a:cs typeface="Roboto"/>
                <a:sym typeface="Roboto"/>
              </a:rPr>
              <a:t>dan</a:t>
            </a:r>
            <a:r>
              <a:rPr lang="en-US" sz="2400" b="1" i="0" u="none" strike="noStrike" cap="none" dirty="0" smtClean="0">
                <a:solidFill>
                  <a:srgbClr val="000000"/>
                </a:solidFill>
                <a:latin typeface="+mj-lt"/>
                <a:ea typeface="Roboto"/>
                <a:cs typeface="Roboto"/>
                <a:sym typeface="Roboto"/>
              </a:rPr>
              <a:t> Android</a:t>
            </a:r>
            <a:r>
              <a:rPr lang="en-US" sz="2400"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Dinas</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Kominfo</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Kab</a:t>
            </a:r>
            <a:r>
              <a:rPr lang="en-US" sz="2400" b="1"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Merauke</a:t>
            </a:r>
            <a:r>
              <a:rPr lang="en-US" sz="2400" b="1" i="0" u="none" strike="noStrike" cap="none" dirty="0" smtClean="0">
                <a:solidFill>
                  <a:srgbClr val="000000"/>
                </a:solidFill>
                <a:latin typeface="+mj-lt"/>
                <a:ea typeface="Roboto"/>
                <a:cs typeface="Roboto"/>
                <a:sym typeface="Roboto"/>
              </a:rPr>
              <a:t> </a:t>
            </a:r>
            <a:r>
              <a:rPr lang="en-US" sz="2400" i="0" u="none" strike="noStrike" cap="none" dirty="0" smtClean="0">
                <a:solidFill>
                  <a:srgbClr val="000000"/>
                </a:solidFill>
                <a:latin typeface="+mj-lt"/>
                <a:ea typeface="Roboto"/>
                <a:cs typeface="Roboto"/>
                <a:sym typeface="Roboto"/>
              </a:rPr>
              <a:t>juga </a:t>
            </a:r>
            <a:r>
              <a:rPr lang="en-US" sz="2400" i="0" u="none" strike="noStrike" cap="none" dirty="0" err="1" smtClean="0">
                <a:solidFill>
                  <a:srgbClr val="000000"/>
                </a:solidFill>
                <a:latin typeface="+mj-lt"/>
                <a:ea typeface="Roboto"/>
                <a:cs typeface="Roboto"/>
                <a:sym typeface="Roboto"/>
              </a:rPr>
              <a:t>telah</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mengembangkan</a:t>
            </a:r>
            <a:r>
              <a:rPr lang="en-US" sz="2400" i="0" u="none" strike="noStrike" cap="none" dirty="0" smtClean="0">
                <a:solidFill>
                  <a:srgbClr val="000000"/>
                </a:solidFill>
                <a:latin typeface="+mj-lt"/>
                <a:ea typeface="Roboto"/>
                <a:cs typeface="Roboto"/>
                <a:sym typeface="Roboto"/>
              </a:rPr>
              <a:t> </a:t>
            </a:r>
            <a:r>
              <a:rPr lang="en-US" sz="2400" i="0" u="none" strike="noStrike" cap="none" dirty="0" err="1" smtClean="0">
                <a:solidFill>
                  <a:srgbClr val="000000"/>
                </a:solidFill>
                <a:latin typeface="+mj-lt"/>
                <a:ea typeface="Roboto"/>
                <a:cs typeface="Roboto"/>
                <a:sym typeface="Roboto"/>
              </a:rPr>
              <a:t>sebuah</a:t>
            </a:r>
            <a:r>
              <a:rPr lang="en-US" sz="2400" i="0" u="none" strike="noStrike" cap="none" dirty="0" smtClean="0">
                <a:solidFill>
                  <a:srgbClr val="000000"/>
                </a:solidFill>
                <a:latin typeface="+mj-lt"/>
                <a:ea typeface="Roboto"/>
                <a:cs typeface="Roboto"/>
                <a:sym typeface="Roboto"/>
              </a:rPr>
              <a:t> </a:t>
            </a:r>
            <a:r>
              <a:rPr lang="en-US" sz="2400" b="1" i="0" u="none" strike="noStrike" cap="none" dirty="0" err="1" smtClean="0">
                <a:solidFill>
                  <a:srgbClr val="000000"/>
                </a:solidFill>
                <a:latin typeface="+mj-lt"/>
                <a:ea typeface="Roboto"/>
                <a:cs typeface="Roboto"/>
                <a:sym typeface="Roboto"/>
              </a:rPr>
              <a:t>Aplikasi</a:t>
            </a:r>
            <a:r>
              <a:rPr lang="en-US" sz="2400" b="1" i="0" u="none" strike="noStrike" cap="none" dirty="0" smtClean="0">
                <a:solidFill>
                  <a:srgbClr val="000000"/>
                </a:solidFill>
                <a:latin typeface="+mj-lt"/>
                <a:ea typeface="Roboto"/>
                <a:cs typeface="Roboto"/>
                <a:sym typeface="Roboto"/>
              </a:rPr>
              <a:t> Desktop </a:t>
            </a:r>
            <a:r>
              <a:rPr lang="en-US" sz="2400" b="1" i="0" u="none" strike="noStrike" cap="none" dirty="0" err="1" smtClean="0">
                <a:solidFill>
                  <a:srgbClr val="000000"/>
                </a:solidFill>
                <a:latin typeface="+mj-lt"/>
                <a:ea typeface="Roboto"/>
                <a:cs typeface="Roboto"/>
                <a:sym typeface="Roboto"/>
              </a:rPr>
              <a:t>dan</a:t>
            </a:r>
            <a:r>
              <a:rPr lang="en-US" sz="2400" b="1" i="0" u="none" strike="noStrike" cap="none" dirty="0" smtClean="0">
                <a:solidFill>
                  <a:srgbClr val="000000"/>
                </a:solidFill>
                <a:latin typeface="+mj-lt"/>
                <a:ea typeface="Roboto"/>
                <a:cs typeface="Roboto"/>
                <a:sym typeface="Roboto"/>
              </a:rPr>
              <a:t> Windows Services.</a:t>
            </a:r>
          </a:p>
          <a:p>
            <a:pPr marL="12700" lvl="0" algn="just">
              <a:buSzPts val="1100"/>
            </a:pPr>
            <a:r>
              <a:rPr lang="en-US" sz="2400" b="1" dirty="0" err="1" smtClean="0">
                <a:solidFill>
                  <a:srgbClr val="000000"/>
                </a:solidFill>
                <a:latin typeface="+mj-lt"/>
                <a:ea typeface="Roboto"/>
                <a:cs typeface="Roboto"/>
                <a:sym typeface="Roboto"/>
              </a:rPr>
              <a:t>Aplikasi</a:t>
            </a:r>
            <a:r>
              <a:rPr lang="en-US" sz="2400" b="1" dirty="0" smtClean="0">
                <a:solidFill>
                  <a:srgbClr val="000000"/>
                </a:solidFill>
                <a:latin typeface="+mj-lt"/>
                <a:ea typeface="Roboto"/>
                <a:cs typeface="Roboto"/>
                <a:sym typeface="Roboto"/>
              </a:rPr>
              <a:t> Desktop </a:t>
            </a:r>
            <a:r>
              <a:rPr lang="en-US" sz="2400" dirty="0" err="1" smtClean="0">
                <a:solidFill>
                  <a:srgbClr val="000000"/>
                </a:solidFill>
                <a:latin typeface="+mj-lt"/>
                <a:ea typeface="Roboto"/>
                <a:cs typeface="Roboto"/>
                <a:sym typeface="Roboto"/>
              </a:rPr>
              <a:t>adalah</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aplikasi</a:t>
            </a:r>
            <a:r>
              <a:rPr lang="en-US" sz="2400" dirty="0" smtClean="0">
                <a:solidFill>
                  <a:srgbClr val="000000"/>
                </a:solidFill>
                <a:latin typeface="+mj-lt"/>
                <a:ea typeface="Roboto"/>
                <a:cs typeface="Roboto"/>
                <a:sym typeface="Roboto"/>
              </a:rPr>
              <a:t> yang </a:t>
            </a:r>
            <a:r>
              <a:rPr lang="en-US" sz="2400" dirty="0" err="1" smtClean="0">
                <a:solidFill>
                  <a:srgbClr val="000000"/>
                </a:solidFill>
                <a:latin typeface="+mj-lt"/>
                <a:ea typeface="Roboto"/>
                <a:cs typeface="Roboto"/>
                <a:sym typeface="Roboto"/>
              </a:rPr>
              <a:t>hanya</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berjalan</a:t>
            </a:r>
            <a:r>
              <a:rPr lang="en-US" sz="2400" dirty="0" smtClean="0">
                <a:solidFill>
                  <a:srgbClr val="000000"/>
                </a:solidFill>
                <a:latin typeface="+mj-lt"/>
                <a:ea typeface="Roboto"/>
                <a:cs typeface="Roboto"/>
                <a:sym typeface="Roboto"/>
              </a:rPr>
              <a:t> di </a:t>
            </a:r>
            <a:r>
              <a:rPr lang="en-US" sz="2400" b="1" dirty="0" err="1" smtClean="0">
                <a:solidFill>
                  <a:srgbClr val="000000"/>
                </a:solidFill>
                <a:latin typeface="+mj-lt"/>
                <a:ea typeface="Roboto"/>
                <a:cs typeface="Roboto"/>
                <a:sym typeface="Roboto"/>
              </a:rPr>
              <a:t>Sistem</a:t>
            </a:r>
            <a:r>
              <a:rPr lang="en-US" sz="2400" b="1" dirty="0" smtClean="0">
                <a:solidFill>
                  <a:srgbClr val="000000"/>
                </a:solidFill>
                <a:latin typeface="+mj-lt"/>
                <a:ea typeface="Roboto"/>
                <a:cs typeface="Roboto"/>
                <a:sym typeface="Roboto"/>
              </a:rPr>
              <a:t> </a:t>
            </a:r>
            <a:r>
              <a:rPr lang="en-US" sz="2400" b="1" dirty="0" err="1" smtClean="0">
                <a:solidFill>
                  <a:srgbClr val="000000"/>
                </a:solidFill>
                <a:latin typeface="+mj-lt"/>
                <a:ea typeface="Roboto"/>
                <a:cs typeface="Roboto"/>
                <a:sym typeface="Roboto"/>
              </a:rPr>
              <a:t>Operasi</a:t>
            </a:r>
            <a:r>
              <a:rPr lang="en-US" sz="2400" b="1" dirty="0" smtClean="0">
                <a:solidFill>
                  <a:srgbClr val="000000"/>
                </a:solidFill>
                <a:latin typeface="+mj-lt"/>
                <a:ea typeface="Roboto"/>
                <a:cs typeface="Roboto"/>
                <a:sym typeface="Roboto"/>
              </a:rPr>
              <a:t> Windows</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dan</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pengguna</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harus</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menginstalnya</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terlebih</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dahulu</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Sementara</a:t>
            </a:r>
            <a:r>
              <a:rPr lang="en-US" sz="2400" dirty="0" smtClean="0">
                <a:solidFill>
                  <a:srgbClr val="000000"/>
                </a:solidFill>
                <a:latin typeface="+mj-lt"/>
                <a:ea typeface="Roboto"/>
                <a:cs typeface="Roboto"/>
                <a:sym typeface="Roboto"/>
              </a:rPr>
              <a:t>, </a:t>
            </a:r>
            <a:r>
              <a:rPr lang="en-US" sz="2400" b="1" dirty="0" err="1" smtClean="0">
                <a:solidFill>
                  <a:srgbClr val="000000"/>
                </a:solidFill>
                <a:latin typeface="+mj-lt"/>
                <a:ea typeface="Roboto"/>
                <a:cs typeface="Roboto"/>
                <a:sym typeface="Roboto"/>
              </a:rPr>
              <a:t>Aplikasi</a:t>
            </a:r>
            <a:r>
              <a:rPr lang="en-US" sz="2400" b="1" dirty="0" smtClean="0">
                <a:solidFill>
                  <a:srgbClr val="000000"/>
                </a:solidFill>
                <a:latin typeface="+mj-lt"/>
                <a:ea typeface="Roboto"/>
                <a:cs typeface="Roboto"/>
                <a:sym typeface="Roboto"/>
              </a:rPr>
              <a:t> Windows Services</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adalah</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aplikasi</a:t>
            </a:r>
            <a:r>
              <a:rPr lang="en-US" sz="2400" dirty="0" smtClean="0">
                <a:solidFill>
                  <a:srgbClr val="000000"/>
                </a:solidFill>
                <a:latin typeface="+mj-lt"/>
                <a:ea typeface="Roboto"/>
                <a:cs typeface="Roboto"/>
                <a:sym typeface="Roboto"/>
              </a:rPr>
              <a:t> yang </a:t>
            </a:r>
            <a:r>
              <a:rPr lang="en-US" sz="2400" dirty="0" err="1" smtClean="0">
                <a:solidFill>
                  <a:srgbClr val="000000"/>
                </a:solidFill>
                <a:latin typeface="+mj-lt"/>
                <a:ea typeface="Roboto"/>
                <a:cs typeface="Roboto"/>
                <a:sym typeface="Roboto"/>
              </a:rPr>
              <a:t>berjalan</a:t>
            </a:r>
            <a:r>
              <a:rPr lang="en-US" sz="2400" dirty="0" smtClean="0">
                <a:solidFill>
                  <a:srgbClr val="000000"/>
                </a:solidFill>
                <a:latin typeface="+mj-lt"/>
                <a:ea typeface="Roboto"/>
                <a:cs typeface="Roboto"/>
                <a:sym typeface="Roboto"/>
              </a:rPr>
              <a:t> di </a:t>
            </a:r>
            <a:r>
              <a:rPr lang="en-US" sz="2400" dirty="0" err="1" smtClean="0">
                <a:solidFill>
                  <a:srgbClr val="000000"/>
                </a:solidFill>
                <a:latin typeface="+mj-lt"/>
                <a:ea typeface="Roboto"/>
                <a:cs typeface="Roboto"/>
                <a:sym typeface="Roboto"/>
              </a:rPr>
              <a:t>latar</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belakang</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sistem</a:t>
            </a:r>
            <a:r>
              <a:rPr lang="en-US" sz="2400" dirty="0" smtClean="0">
                <a:solidFill>
                  <a:srgbClr val="000000"/>
                </a:solidFill>
                <a:latin typeface="+mj-lt"/>
                <a:ea typeface="Roboto"/>
                <a:cs typeface="Roboto"/>
                <a:sym typeface="Roboto"/>
              </a:rPr>
              <a:t> </a:t>
            </a:r>
            <a:r>
              <a:rPr lang="en-US" sz="2400" dirty="0" err="1" smtClean="0">
                <a:solidFill>
                  <a:srgbClr val="000000"/>
                </a:solidFill>
                <a:latin typeface="+mj-lt"/>
                <a:ea typeface="Roboto"/>
                <a:cs typeface="Roboto"/>
                <a:sym typeface="Roboto"/>
              </a:rPr>
              <a:t>operasi</a:t>
            </a:r>
            <a:r>
              <a:rPr lang="en-US" sz="2400" i="0" u="none" strike="noStrike" cap="none" dirty="0" smtClean="0">
                <a:solidFill>
                  <a:srgbClr val="000000"/>
                </a:solidFill>
                <a:latin typeface="+mj-lt"/>
                <a:ea typeface="Roboto"/>
                <a:cs typeface="Roboto"/>
                <a:sym typeface="Roboto"/>
              </a:rPr>
              <a:t> :</a:t>
            </a:r>
            <a:endParaRPr sz="2400" i="0" u="none" strike="noStrike" cap="none" dirty="0">
              <a:solidFill>
                <a:srgbClr val="000000"/>
              </a:solidFill>
              <a:latin typeface="+mj-lt"/>
              <a:ea typeface="Roboto"/>
              <a:cs typeface="Roboto"/>
              <a:sym typeface="Roboto"/>
            </a:endParaRPr>
          </a:p>
        </p:txBody>
      </p:sp>
    </p:spTree>
    <p:extLst>
      <p:ext uri="{BB962C8B-B14F-4D97-AF65-F5344CB8AC3E}">
        <p14:creationId xmlns:p14="http://schemas.microsoft.com/office/powerpoint/2010/main" val="4117445140"/>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2708694"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PLATFORM APLIKASI</a:t>
            </a:r>
            <a:endParaRPr sz="2100" b="1" dirty="0">
              <a:solidFill>
                <a:schemeClr val="bg1"/>
              </a:solidFill>
              <a:latin typeface="Lato Black"/>
              <a:ea typeface="Lato Black"/>
              <a:cs typeface="Lato Black"/>
              <a:sym typeface="Lato Black"/>
            </a:endParaRPr>
          </a:p>
        </p:txBody>
      </p:sp>
      <p:graphicFrame>
        <p:nvGraphicFramePr>
          <p:cNvPr id="11" name="Chart 10"/>
          <p:cNvGraphicFramePr>
            <a:graphicFrameLocks/>
          </p:cNvGraphicFramePr>
          <p:nvPr>
            <p:extLst>
              <p:ext uri="{D42A27DB-BD31-4B8C-83A1-F6EECF244321}">
                <p14:modId xmlns:p14="http://schemas.microsoft.com/office/powerpoint/2010/main" val="4034310470"/>
              </p:ext>
            </p:extLst>
          </p:nvPr>
        </p:nvGraphicFramePr>
        <p:xfrm>
          <a:off x="2329132" y="1233577"/>
          <a:ext cx="7530860" cy="4977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611997"/>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6885"/>
            <a:ext cx="8905916" cy="551858"/>
          </a:xfrm>
          <a:prstGeom prst="rect">
            <a:avLst/>
          </a:prstGeom>
          <a:solidFill>
            <a:srgbClr val="8E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2100" b="1" dirty="0" smtClean="0">
                <a:solidFill>
                  <a:schemeClr val="lt1"/>
                </a:solidFill>
                <a:latin typeface="Lato Black"/>
                <a:ea typeface="Lato Black"/>
                <a:cs typeface="Lato Black"/>
                <a:sym typeface="Lato Black"/>
              </a:rPr>
              <a:t>LAYANAN APLIKASI SPBE KAB. MERAUKE</a:t>
            </a:r>
            <a:endParaRPr sz="2100" b="1" dirty="0">
              <a:solidFill>
                <a:schemeClr val="lt1"/>
              </a:solidFill>
              <a:latin typeface="Lato Black"/>
              <a:ea typeface="Lato Black"/>
              <a:cs typeface="Lato Black"/>
              <a:sym typeface="Lato Black"/>
            </a:endParaRPr>
          </a:p>
        </p:txBody>
      </p:sp>
      <p:sp>
        <p:nvSpPr>
          <p:cNvPr id="8" name="Google Shape;328;p38"/>
          <p:cNvSpPr/>
          <p:nvPr/>
        </p:nvSpPr>
        <p:spPr>
          <a:xfrm>
            <a:off x="0" y="558743"/>
            <a:ext cx="4865298"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1800" b="1" dirty="0" smtClean="0">
                <a:solidFill>
                  <a:schemeClr val="bg1"/>
                </a:solidFill>
                <a:latin typeface="Trebuchet MS"/>
                <a:ea typeface="Lato Black"/>
                <a:cs typeface="Lato Black"/>
                <a:sym typeface="Trebuchet MS"/>
              </a:rPr>
              <a:t>APLIKASI SUBDOMAIN PARKING</a:t>
            </a:r>
            <a:endParaRPr sz="2100" b="1" dirty="0">
              <a:solidFill>
                <a:schemeClr val="bg1"/>
              </a:solidFill>
              <a:latin typeface="Lato Black"/>
              <a:ea typeface="Lato Black"/>
              <a:cs typeface="Lato Black"/>
              <a:sym typeface="Lato Black"/>
            </a:endParaRPr>
          </a:p>
        </p:txBody>
      </p:sp>
      <p:sp>
        <p:nvSpPr>
          <p:cNvPr id="9" name="Google Shape;153;p18"/>
          <p:cNvSpPr/>
          <p:nvPr/>
        </p:nvSpPr>
        <p:spPr>
          <a:xfrm>
            <a:off x="215660" y="1374527"/>
            <a:ext cx="11731925" cy="2076272"/>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12700" lvl="0" algn="just">
              <a:buSzPts val="1100"/>
            </a:pPr>
            <a:r>
              <a:rPr lang="en-US" sz="3200" b="1" i="0" u="none" strike="noStrike" cap="none" dirty="0" err="1" smtClean="0">
                <a:solidFill>
                  <a:srgbClr val="000000"/>
                </a:solidFill>
                <a:latin typeface="+mj-lt"/>
                <a:ea typeface="Roboto"/>
                <a:cs typeface="Roboto"/>
                <a:sym typeface="Roboto"/>
              </a:rPr>
              <a:t>Aplikasi</a:t>
            </a:r>
            <a:r>
              <a:rPr lang="en-US" sz="3200" b="1" i="0" u="none" strike="noStrike" cap="none" dirty="0" smtClean="0">
                <a:solidFill>
                  <a:srgbClr val="000000"/>
                </a:solidFill>
                <a:latin typeface="+mj-lt"/>
                <a:ea typeface="Roboto"/>
                <a:cs typeface="Roboto"/>
                <a:sym typeface="Roboto"/>
              </a:rPr>
              <a:t> Subdomain Parking </a:t>
            </a:r>
            <a:r>
              <a:rPr lang="en-US" sz="3200" i="0" u="none" strike="noStrike" cap="none" dirty="0" err="1" smtClean="0">
                <a:solidFill>
                  <a:srgbClr val="000000"/>
                </a:solidFill>
                <a:latin typeface="+mj-lt"/>
                <a:ea typeface="Roboto"/>
                <a:cs typeface="Roboto"/>
                <a:sym typeface="Roboto"/>
              </a:rPr>
              <a:t>adalah</a:t>
            </a:r>
            <a:r>
              <a:rPr lang="en-US" sz="3200" i="0" u="none" strike="noStrike" cap="none" dirty="0" smtClean="0">
                <a:solidFill>
                  <a:srgbClr val="000000"/>
                </a:solidFill>
                <a:latin typeface="+mj-lt"/>
                <a:ea typeface="Roboto"/>
                <a:cs typeface="Roboto"/>
                <a:sym typeface="Roboto"/>
              </a:rPr>
              <a:t> </a:t>
            </a:r>
            <a:r>
              <a:rPr lang="en-US" sz="3200" i="0" u="none" strike="noStrike" cap="none" dirty="0" err="1" smtClean="0">
                <a:solidFill>
                  <a:srgbClr val="000000"/>
                </a:solidFill>
                <a:latin typeface="+mj-lt"/>
                <a:ea typeface="Roboto"/>
                <a:cs typeface="Roboto"/>
                <a:sym typeface="Roboto"/>
              </a:rPr>
              <a:t>aplikasi</a:t>
            </a:r>
            <a:r>
              <a:rPr lang="en-US" sz="3200" i="0" u="none" strike="noStrike" cap="none" dirty="0" smtClean="0">
                <a:solidFill>
                  <a:srgbClr val="000000"/>
                </a:solidFill>
                <a:latin typeface="+mj-lt"/>
                <a:ea typeface="Roboto"/>
                <a:cs typeface="Roboto"/>
                <a:sym typeface="Roboto"/>
              </a:rPr>
              <a:t> web yang </a:t>
            </a:r>
            <a:r>
              <a:rPr lang="en-US" sz="3200" i="0" u="none" strike="noStrike" cap="none" dirty="0" err="1" smtClean="0">
                <a:solidFill>
                  <a:srgbClr val="000000"/>
                </a:solidFill>
                <a:latin typeface="+mj-lt"/>
                <a:ea typeface="Roboto"/>
                <a:cs typeface="Roboto"/>
                <a:sym typeface="Roboto"/>
              </a:rPr>
              <a:t>menggunakan</a:t>
            </a:r>
            <a:r>
              <a:rPr lang="en-US" sz="3200" i="0" u="none" strike="noStrike" cap="none" dirty="0" smtClean="0">
                <a:solidFill>
                  <a:srgbClr val="000000"/>
                </a:solidFill>
                <a:latin typeface="+mj-lt"/>
                <a:ea typeface="Roboto"/>
                <a:cs typeface="Roboto"/>
                <a:sym typeface="Roboto"/>
              </a:rPr>
              <a:t> subdomain </a:t>
            </a:r>
            <a:r>
              <a:rPr lang="en-US" sz="3200" i="0" u="none" strike="noStrike" cap="none" dirty="0" err="1" smtClean="0">
                <a:solidFill>
                  <a:srgbClr val="000000"/>
                </a:solidFill>
                <a:latin typeface="+mj-lt"/>
                <a:ea typeface="Roboto"/>
                <a:cs typeface="Roboto"/>
                <a:sym typeface="Roboto"/>
              </a:rPr>
              <a:t>Pemda</a:t>
            </a:r>
            <a:r>
              <a:rPr lang="en-US" sz="3200" i="0" u="none" strike="noStrike" cap="none" dirty="0" smtClean="0">
                <a:solidFill>
                  <a:srgbClr val="000000"/>
                </a:solidFill>
                <a:latin typeface="+mj-lt"/>
                <a:ea typeface="Roboto"/>
                <a:cs typeface="Roboto"/>
                <a:sym typeface="Roboto"/>
              </a:rPr>
              <a:t> </a:t>
            </a:r>
            <a:r>
              <a:rPr lang="en-US" sz="3200" i="0" u="none" strike="noStrike" cap="none" dirty="0" err="1" smtClean="0">
                <a:solidFill>
                  <a:srgbClr val="000000"/>
                </a:solidFill>
                <a:latin typeface="+mj-lt"/>
                <a:ea typeface="Roboto"/>
                <a:cs typeface="Roboto"/>
                <a:sym typeface="Roboto"/>
              </a:rPr>
              <a:t>Merauke</a:t>
            </a:r>
            <a:r>
              <a:rPr lang="en-US" sz="3200" i="0" u="none" strike="noStrike" cap="none" dirty="0" smtClean="0">
                <a:solidFill>
                  <a:srgbClr val="000000"/>
                </a:solidFill>
                <a:latin typeface="+mj-lt"/>
                <a:ea typeface="Roboto"/>
                <a:cs typeface="Roboto"/>
                <a:sym typeface="Roboto"/>
              </a:rPr>
              <a:t> (</a:t>
            </a:r>
            <a:r>
              <a:rPr lang="en-US" sz="3200" b="1" i="1" u="none" strike="noStrike" cap="none" dirty="0" smtClean="0">
                <a:solidFill>
                  <a:srgbClr val="000000"/>
                </a:solidFill>
                <a:latin typeface="+mj-lt"/>
                <a:ea typeface="Roboto"/>
                <a:cs typeface="Roboto"/>
                <a:sym typeface="Roboto"/>
              </a:rPr>
              <a:t>merauke.go.id</a:t>
            </a:r>
            <a:r>
              <a:rPr lang="en-US" sz="3200" i="0" u="none" strike="noStrike" cap="none" dirty="0" smtClean="0">
                <a:solidFill>
                  <a:srgbClr val="000000"/>
                </a:solidFill>
                <a:latin typeface="+mj-lt"/>
                <a:ea typeface="Roboto"/>
                <a:cs typeface="Roboto"/>
                <a:sym typeface="Roboto"/>
              </a:rPr>
              <a:t>) </a:t>
            </a:r>
            <a:r>
              <a:rPr lang="en-US" sz="3200" i="0" u="none" strike="noStrike" cap="none" dirty="0" err="1" smtClean="0">
                <a:solidFill>
                  <a:srgbClr val="000000"/>
                </a:solidFill>
                <a:latin typeface="+mj-lt"/>
                <a:ea typeface="Roboto"/>
                <a:cs typeface="Roboto"/>
                <a:sym typeface="Roboto"/>
              </a:rPr>
              <a:t>akan</a:t>
            </a:r>
            <a:r>
              <a:rPr lang="en-US" sz="3200" i="0" u="none" strike="noStrike" cap="none" dirty="0" smtClean="0">
                <a:solidFill>
                  <a:srgbClr val="000000"/>
                </a:solidFill>
                <a:latin typeface="+mj-lt"/>
                <a:ea typeface="Roboto"/>
                <a:cs typeface="Roboto"/>
                <a:sym typeface="Roboto"/>
              </a:rPr>
              <a:t> </a:t>
            </a:r>
            <a:r>
              <a:rPr lang="en-US" sz="3200" i="0" u="none" strike="noStrike" cap="none" dirty="0" err="1" smtClean="0">
                <a:solidFill>
                  <a:srgbClr val="000000"/>
                </a:solidFill>
                <a:latin typeface="+mj-lt"/>
                <a:ea typeface="Roboto"/>
                <a:cs typeface="Roboto"/>
                <a:sym typeface="Roboto"/>
              </a:rPr>
              <a:t>tetapi</a:t>
            </a:r>
            <a:r>
              <a:rPr lang="en-US" sz="3200" i="0" u="none" strike="noStrike" cap="none" dirty="0" smtClean="0">
                <a:solidFill>
                  <a:srgbClr val="000000"/>
                </a:solidFill>
                <a:latin typeface="+mj-lt"/>
                <a:ea typeface="Roboto"/>
                <a:cs typeface="Roboto"/>
                <a:sym typeface="Roboto"/>
              </a:rPr>
              <a:t>, </a:t>
            </a:r>
            <a:r>
              <a:rPr lang="en-US" sz="3200" b="1" i="0" u="none" strike="noStrike" cap="none" dirty="0" err="1" smtClean="0">
                <a:solidFill>
                  <a:srgbClr val="000000"/>
                </a:solidFill>
                <a:latin typeface="+mj-lt"/>
                <a:ea typeface="Roboto"/>
                <a:cs typeface="Roboto"/>
                <a:sym typeface="Roboto"/>
              </a:rPr>
              <a:t>beralamat</a:t>
            </a:r>
            <a:r>
              <a:rPr lang="en-US" sz="3200" b="1" i="0" u="none" strike="noStrike" cap="none" dirty="0" smtClean="0">
                <a:solidFill>
                  <a:srgbClr val="000000"/>
                </a:solidFill>
                <a:latin typeface="+mj-lt"/>
                <a:ea typeface="Roboto"/>
                <a:cs typeface="Roboto"/>
                <a:sym typeface="Roboto"/>
              </a:rPr>
              <a:t> hosting </a:t>
            </a:r>
            <a:r>
              <a:rPr lang="en-US" sz="3200" b="1" i="0" u="none" strike="noStrike" cap="none" dirty="0" err="1" smtClean="0">
                <a:solidFill>
                  <a:srgbClr val="000000"/>
                </a:solidFill>
                <a:latin typeface="+mj-lt"/>
                <a:ea typeface="Roboto"/>
                <a:cs typeface="Roboto"/>
                <a:sym typeface="Roboto"/>
              </a:rPr>
              <a:t>dan</a:t>
            </a:r>
            <a:r>
              <a:rPr lang="en-US" sz="3200" b="1" i="0" u="none" strike="noStrike" cap="none" dirty="0" smtClean="0">
                <a:solidFill>
                  <a:srgbClr val="000000"/>
                </a:solidFill>
                <a:latin typeface="+mj-lt"/>
                <a:ea typeface="Roboto"/>
                <a:cs typeface="Roboto"/>
                <a:sym typeface="Roboto"/>
              </a:rPr>
              <a:t> </a:t>
            </a:r>
            <a:r>
              <a:rPr lang="en-US" sz="3200" b="1" i="0" u="none" strike="noStrike" cap="none" dirty="0" err="1" smtClean="0">
                <a:solidFill>
                  <a:srgbClr val="000000"/>
                </a:solidFill>
                <a:latin typeface="+mj-lt"/>
                <a:ea typeface="Roboto"/>
                <a:cs typeface="Roboto"/>
                <a:sym typeface="Roboto"/>
              </a:rPr>
              <a:t>menyimpan</a:t>
            </a:r>
            <a:r>
              <a:rPr lang="en-US" sz="3200" b="1" i="0" u="none" strike="noStrike" cap="none" dirty="0" smtClean="0">
                <a:solidFill>
                  <a:srgbClr val="000000"/>
                </a:solidFill>
                <a:latin typeface="+mj-lt"/>
                <a:ea typeface="Roboto"/>
                <a:cs typeface="Roboto"/>
                <a:sym typeface="Roboto"/>
              </a:rPr>
              <a:t> </a:t>
            </a:r>
            <a:r>
              <a:rPr lang="en-US" sz="3200" b="1" i="0" u="none" strike="noStrike" cap="none" dirty="0" err="1" smtClean="0">
                <a:solidFill>
                  <a:srgbClr val="000000"/>
                </a:solidFill>
                <a:latin typeface="+mj-lt"/>
                <a:ea typeface="Roboto"/>
                <a:cs typeface="Roboto"/>
                <a:sym typeface="Roboto"/>
              </a:rPr>
              <a:t>kode</a:t>
            </a:r>
            <a:r>
              <a:rPr lang="en-US" sz="3200" b="1" i="0" u="none" strike="noStrike" cap="none" dirty="0" smtClean="0">
                <a:solidFill>
                  <a:srgbClr val="000000"/>
                </a:solidFill>
                <a:latin typeface="+mj-lt"/>
                <a:ea typeface="Roboto"/>
                <a:cs typeface="Roboto"/>
                <a:sym typeface="Roboto"/>
              </a:rPr>
              <a:t> </a:t>
            </a:r>
            <a:r>
              <a:rPr lang="en-US" sz="3200" b="1" i="0" u="none" strike="noStrike" cap="none" dirty="0" err="1" smtClean="0">
                <a:solidFill>
                  <a:srgbClr val="000000"/>
                </a:solidFill>
                <a:latin typeface="+mj-lt"/>
                <a:ea typeface="Roboto"/>
                <a:cs typeface="Roboto"/>
                <a:sym typeface="Roboto"/>
              </a:rPr>
              <a:t>sumber</a:t>
            </a:r>
            <a:r>
              <a:rPr lang="en-US" sz="3200" b="1" i="0" u="none" strike="noStrike" cap="none" dirty="0" smtClean="0">
                <a:solidFill>
                  <a:srgbClr val="000000"/>
                </a:solidFill>
                <a:latin typeface="+mj-lt"/>
                <a:ea typeface="Roboto"/>
                <a:cs typeface="Roboto"/>
                <a:sym typeface="Roboto"/>
              </a:rPr>
              <a:t> di </a:t>
            </a:r>
            <a:r>
              <a:rPr lang="en-US" sz="3200" b="1" i="0" u="none" strike="noStrike" cap="none" dirty="0" err="1" smtClean="0">
                <a:solidFill>
                  <a:srgbClr val="000000"/>
                </a:solidFill>
                <a:latin typeface="+mj-lt"/>
                <a:ea typeface="Roboto"/>
                <a:cs typeface="Roboto"/>
                <a:sym typeface="Roboto"/>
              </a:rPr>
              <a:t>luar</a:t>
            </a:r>
            <a:r>
              <a:rPr lang="en-US" sz="3200" b="1" i="0" u="none" strike="noStrike" cap="none" dirty="0" smtClean="0">
                <a:solidFill>
                  <a:srgbClr val="000000"/>
                </a:solidFill>
                <a:latin typeface="+mj-lt"/>
                <a:ea typeface="Roboto"/>
                <a:cs typeface="Roboto"/>
                <a:sym typeface="Roboto"/>
              </a:rPr>
              <a:t> server </a:t>
            </a:r>
            <a:r>
              <a:rPr lang="en-US" sz="3200" b="1" i="0" u="none" strike="noStrike" cap="none" dirty="0" err="1" smtClean="0">
                <a:solidFill>
                  <a:srgbClr val="000000"/>
                </a:solidFill>
                <a:latin typeface="+mj-lt"/>
                <a:ea typeface="Roboto"/>
                <a:cs typeface="Roboto"/>
                <a:sym typeface="Roboto"/>
              </a:rPr>
              <a:t>Pemda</a:t>
            </a:r>
            <a:r>
              <a:rPr lang="en-US" sz="3200" b="1" i="0" u="none" strike="noStrike" cap="none" dirty="0" smtClean="0">
                <a:solidFill>
                  <a:srgbClr val="000000"/>
                </a:solidFill>
                <a:latin typeface="+mj-lt"/>
                <a:ea typeface="Roboto"/>
                <a:cs typeface="Roboto"/>
                <a:sym typeface="Roboto"/>
              </a:rPr>
              <a:t> </a:t>
            </a:r>
            <a:r>
              <a:rPr lang="en-US" sz="3200" b="1" i="0" u="none" strike="noStrike" cap="none" dirty="0" err="1" smtClean="0">
                <a:solidFill>
                  <a:srgbClr val="000000"/>
                </a:solidFill>
                <a:latin typeface="+mj-lt"/>
                <a:ea typeface="Roboto"/>
                <a:cs typeface="Roboto"/>
                <a:sym typeface="Roboto"/>
              </a:rPr>
              <a:t>Merauke</a:t>
            </a:r>
            <a:r>
              <a:rPr lang="en-US" sz="3200" i="0" u="none" strike="noStrike" cap="none" dirty="0" smtClean="0">
                <a:solidFill>
                  <a:srgbClr val="000000"/>
                </a:solidFill>
                <a:latin typeface="+mj-lt"/>
                <a:ea typeface="Roboto"/>
                <a:cs typeface="Roboto"/>
                <a:sym typeface="Roboto"/>
              </a:rPr>
              <a:t>, </a:t>
            </a:r>
            <a:r>
              <a:rPr lang="en-US" sz="3200" i="0" u="none" strike="noStrike" cap="none" dirty="0" err="1" smtClean="0">
                <a:solidFill>
                  <a:srgbClr val="000000"/>
                </a:solidFill>
                <a:latin typeface="+mj-lt"/>
                <a:ea typeface="Roboto"/>
                <a:cs typeface="Roboto"/>
                <a:sym typeface="Roboto"/>
              </a:rPr>
              <a:t>diantaranya</a:t>
            </a:r>
            <a:r>
              <a:rPr lang="en-US" sz="3200" i="0" u="none" strike="noStrike" cap="none" dirty="0" smtClean="0">
                <a:solidFill>
                  <a:srgbClr val="000000"/>
                </a:solidFill>
                <a:latin typeface="+mj-lt"/>
                <a:ea typeface="Roboto"/>
                <a:cs typeface="Roboto"/>
                <a:sym typeface="Roboto"/>
              </a:rPr>
              <a:t> :</a:t>
            </a:r>
            <a:endParaRPr sz="3200" i="0" u="none" strike="noStrike" cap="none" dirty="0">
              <a:solidFill>
                <a:srgbClr val="000000"/>
              </a:solidFill>
              <a:latin typeface="+mj-lt"/>
              <a:ea typeface="Roboto"/>
              <a:cs typeface="Roboto"/>
              <a:sym typeface="Roboto"/>
            </a:endParaRPr>
          </a:p>
        </p:txBody>
      </p:sp>
      <p:graphicFrame>
        <p:nvGraphicFramePr>
          <p:cNvPr id="4" name="Table 3"/>
          <p:cNvGraphicFramePr>
            <a:graphicFrameLocks noGrp="1"/>
          </p:cNvGraphicFramePr>
          <p:nvPr>
            <p:extLst>
              <p:ext uri="{D42A27DB-BD31-4B8C-83A1-F6EECF244321}">
                <p14:modId xmlns:p14="http://schemas.microsoft.com/office/powerpoint/2010/main" val="2108500757"/>
              </p:ext>
            </p:extLst>
          </p:nvPr>
        </p:nvGraphicFramePr>
        <p:xfrm>
          <a:off x="215660" y="4002657"/>
          <a:ext cx="11723298" cy="1558079"/>
        </p:xfrm>
        <a:graphic>
          <a:graphicData uri="http://schemas.openxmlformats.org/drawingml/2006/table">
            <a:tbl>
              <a:tblPr>
                <a:tableStyleId>{90D146E8-67F2-44E4-BE60-E9879506325C}</a:tableStyleId>
              </a:tblPr>
              <a:tblGrid>
                <a:gridCol w="742418"/>
                <a:gridCol w="3047366"/>
                <a:gridCol w="4333650"/>
                <a:gridCol w="3599864"/>
              </a:tblGrid>
              <a:tr h="534198">
                <a:tc>
                  <a:txBody>
                    <a:bodyPr/>
                    <a:lstStyle/>
                    <a:p>
                      <a:pPr algn="ctr" rtl="0" fontAlgn="b"/>
                      <a:r>
                        <a:rPr lang="en-US" sz="2400" b="1" u="none" strike="noStrike" dirty="0">
                          <a:effectLst/>
                        </a:rPr>
                        <a:t>No</a:t>
                      </a:r>
                      <a:endParaRPr lang="en-US" sz="2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b"/>
                      <a:r>
                        <a:rPr lang="en-US" sz="2400" b="1" u="none" strike="noStrike" dirty="0" err="1">
                          <a:effectLst/>
                        </a:rPr>
                        <a:t>Aplikasi</a:t>
                      </a:r>
                      <a:endParaRPr lang="en-US" sz="2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b"/>
                      <a:r>
                        <a:rPr lang="en-US" sz="2400" b="1" u="none" strike="noStrike" dirty="0">
                          <a:effectLst/>
                        </a:rPr>
                        <a:t>URL</a:t>
                      </a:r>
                      <a:endParaRPr lang="en-US" sz="2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b"/>
                      <a:r>
                        <a:rPr lang="en-US" sz="2400" b="1" u="none" strike="noStrike" dirty="0">
                          <a:effectLst/>
                        </a:rPr>
                        <a:t>OPD</a:t>
                      </a:r>
                      <a:endParaRPr lang="en-US" sz="2400" b="1" i="0" u="none" strike="noStrike" dirty="0">
                        <a:solidFill>
                          <a:srgbClr val="000000"/>
                        </a:solidFill>
                        <a:effectLst/>
                        <a:latin typeface="Arial" panose="020B0604020202020204" pitchFamily="34" charset="0"/>
                      </a:endParaRPr>
                    </a:p>
                  </a:txBody>
                  <a:tcPr marL="7620" marR="7620" marT="7620" marB="0" anchor="ctr"/>
                </a:tc>
              </a:tr>
              <a:tr h="1023881">
                <a:tc>
                  <a:txBody>
                    <a:bodyPr/>
                    <a:lstStyle/>
                    <a:p>
                      <a:pPr algn="ctr" rtl="0" fontAlgn="ctr"/>
                      <a:r>
                        <a:rPr lang="en-US" sz="2400" b="0" i="0" u="none" strike="noStrike" dirty="0" smtClean="0">
                          <a:solidFill>
                            <a:srgbClr val="000000"/>
                          </a:solidFill>
                          <a:effectLst/>
                          <a:latin typeface="Arial" panose="020B0604020202020204" pitchFamily="34" charset="0"/>
                        </a:rPr>
                        <a:t>1</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ctr"/>
                      <a:r>
                        <a:rPr lang="en-US" sz="2400" u="none" strike="noStrike">
                          <a:effectLst/>
                        </a:rPr>
                        <a:t>e-Produk Hukum</a:t>
                      </a:r>
                      <a:endParaRPr lang="en-US" sz="2400" b="0" i="0" u="none" strike="noStrike">
                        <a:solidFill>
                          <a:srgbClr val="000000"/>
                        </a:solidFill>
                        <a:effectLst/>
                        <a:latin typeface="Arial" panose="020B0604020202020204" pitchFamily="34" charset="0"/>
                      </a:endParaRPr>
                    </a:p>
                  </a:txBody>
                  <a:tcPr marL="7620" marR="7620" marT="7620" marB="0" anchor="ctr"/>
                </a:tc>
                <a:tc>
                  <a:txBody>
                    <a:bodyPr/>
                    <a:lstStyle/>
                    <a:p>
                      <a:pPr algn="ctr" rtl="0" fontAlgn="ctr"/>
                      <a:r>
                        <a:rPr lang="en-US" sz="2400" u="none" strike="noStrike" dirty="0">
                          <a:effectLst/>
                        </a:rPr>
                        <a:t>http://jdih.merauke.go.id/</a:t>
                      </a:r>
                      <a:endParaRPr lang="en-US" sz="2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ctr"/>
                      <a:r>
                        <a:rPr lang="en-US" sz="2400" u="none" strike="noStrike" dirty="0" err="1">
                          <a:effectLst/>
                        </a:rPr>
                        <a:t>Bagian</a:t>
                      </a:r>
                      <a:r>
                        <a:rPr lang="en-US" sz="2400" u="none" strike="noStrike" dirty="0">
                          <a:effectLst/>
                        </a:rPr>
                        <a:t> </a:t>
                      </a:r>
                      <a:r>
                        <a:rPr lang="en-US" sz="2400" u="none" strike="noStrike" dirty="0" err="1">
                          <a:effectLst/>
                        </a:rPr>
                        <a:t>Hukum</a:t>
                      </a:r>
                      <a:r>
                        <a:rPr lang="en-US" sz="2400" u="none" strike="noStrike" dirty="0">
                          <a:effectLst/>
                        </a:rPr>
                        <a:t> SETDA</a:t>
                      </a:r>
                      <a:endParaRPr lang="en-US" sz="2400" b="0" i="0" u="none" strike="noStrike" dirty="0">
                        <a:solidFill>
                          <a:srgbClr val="000000"/>
                        </a:solidFill>
                        <a:effectLst/>
                        <a:latin typeface="Arial" panose="020B0604020202020204" pitchFamily="34" charset="0"/>
                      </a:endParaRPr>
                    </a:p>
                  </a:txBody>
                  <a:tcPr marL="7620" marR="7620" marT="7620" marB="0" anchor="ctr"/>
                </a:tc>
              </a:tr>
            </a:tbl>
          </a:graphicData>
        </a:graphic>
      </p:graphicFrame>
    </p:spTree>
    <p:extLst>
      <p:ext uri="{BB962C8B-B14F-4D97-AF65-F5344CB8AC3E}">
        <p14:creationId xmlns:p14="http://schemas.microsoft.com/office/powerpoint/2010/main" val="3489228929"/>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54;p67"/>
          <p:cNvSpPr/>
          <p:nvPr/>
        </p:nvSpPr>
        <p:spPr>
          <a:xfrm>
            <a:off x="876645" y="2514249"/>
            <a:ext cx="10438706" cy="1820437"/>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buSzPts val="1600"/>
            </a:pPr>
            <a:r>
              <a:rPr lang="en-ID" sz="5400" b="1" dirty="0">
                <a:solidFill>
                  <a:schemeClr val="bg1"/>
                </a:solidFill>
                <a:latin typeface="Arial Narrow"/>
                <a:ea typeface="Arial Narrow"/>
                <a:cs typeface="Arial Narrow"/>
                <a:sym typeface="Arial Narrow"/>
              </a:rPr>
              <a:t>ALUR PEMBUATAN APLIKASI DAN SUBDOMAIN/EMAIL OPD</a:t>
            </a:r>
            <a:endParaRPr lang="en-ID" sz="4800" dirty="0">
              <a:solidFill>
                <a:schemeClr val="bg1"/>
              </a:solidFill>
            </a:endParaRPr>
          </a:p>
        </p:txBody>
      </p:sp>
      <p:sp>
        <p:nvSpPr>
          <p:cNvPr id="4" name="Google Shape;455;p67"/>
          <p:cNvSpPr/>
          <p:nvPr/>
        </p:nvSpPr>
        <p:spPr>
          <a:xfrm>
            <a:off x="3433645" y="4964395"/>
            <a:ext cx="5324707" cy="429322"/>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7328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2064671" y="18019"/>
            <a:ext cx="7662400" cy="763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Font typeface="Poppins"/>
              <a:buNone/>
            </a:pPr>
            <a:r>
              <a:rPr lang="en-ID" sz="3600">
                <a:latin typeface="Bookman Old Style"/>
                <a:ea typeface="Bookman Old Style"/>
                <a:cs typeface="Bookman Old Style"/>
                <a:sym typeface="Bookman Old Style"/>
              </a:rPr>
              <a:t>Arsitektur SPBE</a:t>
            </a:r>
            <a:endParaRPr/>
          </a:p>
        </p:txBody>
      </p:sp>
      <p:sp>
        <p:nvSpPr>
          <p:cNvPr id="218" name="Google Shape;218;p33"/>
          <p:cNvSpPr/>
          <p:nvPr/>
        </p:nvSpPr>
        <p:spPr>
          <a:xfrm>
            <a:off x="676171" y="572777"/>
            <a:ext cx="10439400" cy="1700722"/>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ID" sz="2000" dirty="0" err="1">
                <a:solidFill>
                  <a:schemeClr val="dk1"/>
                </a:solidFill>
                <a:latin typeface="Helvetica Neue"/>
                <a:ea typeface="Helvetica Neue"/>
                <a:cs typeface="Helvetica Neue"/>
                <a:sym typeface="Helvetica Neue"/>
              </a:rPr>
              <a:t>Arsitektur</a:t>
            </a:r>
            <a:r>
              <a:rPr lang="en-ID" sz="2000" dirty="0">
                <a:solidFill>
                  <a:schemeClr val="dk1"/>
                </a:solidFill>
                <a:latin typeface="Helvetica Neue"/>
                <a:ea typeface="Helvetica Neue"/>
                <a:cs typeface="Helvetica Neue"/>
                <a:sym typeface="Helvetica Neue"/>
              </a:rPr>
              <a:t> SPBE </a:t>
            </a:r>
            <a:r>
              <a:rPr lang="en-ID" sz="2000" dirty="0" err="1">
                <a:solidFill>
                  <a:schemeClr val="dk1"/>
                </a:solidFill>
                <a:latin typeface="Helvetica Neue"/>
                <a:ea typeface="Helvetica Neue"/>
                <a:cs typeface="Helvetica Neue"/>
                <a:sym typeface="Helvetica Neue"/>
              </a:rPr>
              <a:t>adalah</a:t>
            </a:r>
            <a:r>
              <a:rPr lang="en-ID" sz="2000" dirty="0">
                <a:solidFill>
                  <a:schemeClr val="dk1"/>
                </a:solidFill>
                <a:latin typeface="Helvetica Neue"/>
                <a:ea typeface="Helvetica Neue"/>
                <a:cs typeface="Helvetica Neue"/>
                <a:sym typeface="Helvetica Neue"/>
              </a:rPr>
              <a:t> </a:t>
            </a:r>
            <a:r>
              <a:rPr lang="en-ID" sz="2000" b="1" u="sng" dirty="0" err="1">
                <a:solidFill>
                  <a:srgbClr val="FF0000"/>
                </a:solidFill>
                <a:latin typeface="Helvetica Neue"/>
                <a:ea typeface="Helvetica Neue"/>
                <a:cs typeface="Helvetica Neue"/>
                <a:sym typeface="Helvetica Neue"/>
              </a:rPr>
              <a:t>kerangka</a:t>
            </a:r>
            <a:r>
              <a:rPr lang="en-ID" sz="2000" b="1" u="sng" dirty="0">
                <a:solidFill>
                  <a:srgbClr val="FF0000"/>
                </a:solidFill>
                <a:latin typeface="Helvetica Neue"/>
                <a:ea typeface="Helvetica Neue"/>
                <a:cs typeface="Helvetica Neue"/>
                <a:sym typeface="Helvetica Neue"/>
              </a:rPr>
              <a:t> </a:t>
            </a:r>
            <a:r>
              <a:rPr lang="en-ID" sz="2000" b="1" u="sng" dirty="0" err="1">
                <a:solidFill>
                  <a:srgbClr val="FF0000"/>
                </a:solidFill>
                <a:latin typeface="Helvetica Neue"/>
                <a:ea typeface="Helvetica Neue"/>
                <a:cs typeface="Helvetica Neue"/>
                <a:sym typeface="Helvetica Neue"/>
              </a:rPr>
              <a:t>dasar</a:t>
            </a:r>
            <a:r>
              <a:rPr lang="en-ID" sz="2000" b="1" u="sng" dirty="0">
                <a:solidFill>
                  <a:srgbClr val="FF0000"/>
                </a:solidFill>
                <a:latin typeface="Helvetica Neue"/>
                <a:ea typeface="Helvetica Neue"/>
                <a:cs typeface="Helvetica Neue"/>
                <a:sym typeface="Helvetica Neue"/>
              </a:rPr>
              <a:t> yang </a:t>
            </a:r>
            <a:r>
              <a:rPr lang="en-ID" sz="2000" b="1" u="sng" dirty="0" err="1">
                <a:solidFill>
                  <a:srgbClr val="FF0000"/>
                </a:solidFill>
                <a:latin typeface="Helvetica Neue"/>
                <a:ea typeface="Helvetica Neue"/>
                <a:cs typeface="Helvetica Neue"/>
                <a:sym typeface="Helvetica Neue"/>
              </a:rPr>
              <a:t>mendeskripsikan</a:t>
            </a:r>
            <a:r>
              <a:rPr lang="en-ID" sz="2000" b="1" u="sng" dirty="0">
                <a:solidFill>
                  <a:srgbClr val="FF0000"/>
                </a:solidFill>
                <a:latin typeface="Helvetica Neue"/>
                <a:ea typeface="Helvetica Neue"/>
                <a:cs typeface="Helvetica Neue"/>
                <a:sym typeface="Helvetica Neue"/>
              </a:rPr>
              <a:t> </a:t>
            </a:r>
            <a:r>
              <a:rPr lang="en-ID" sz="2000" b="1" u="sng" dirty="0" err="1">
                <a:solidFill>
                  <a:srgbClr val="FF0000"/>
                </a:solidFill>
                <a:latin typeface="Helvetica Neue"/>
                <a:ea typeface="Helvetica Neue"/>
                <a:cs typeface="Helvetica Neue"/>
                <a:sym typeface="Helvetica Neue"/>
              </a:rPr>
              <a:t>integras</a:t>
            </a:r>
            <a:r>
              <a:rPr lang="en-ID" sz="2000" dirty="0" err="1">
                <a:solidFill>
                  <a:schemeClr val="dk1"/>
                </a:solidFill>
                <a:latin typeface="Helvetica Neue"/>
                <a:ea typeface="Helvetica Neue"/>
                <a:cs typeface="Helvetica Neue"/>
                <a:sym typeface="Helvetica Neue"/>
              </a:rPr>
              <a:t>i</a:t>
            </a:r>
            <a:r>
              <a:rPr lang="en-ID" sz="2000" dirty="0">
                <a:solidFill>
                  <a:schemeClr val="dk1"/>
                </a:solidFill>
                <a:latin typeface="Helvetica Neue"/>
                <a:ea typeface="Helvetica Neue"/>
                <a:cs typeface="Helvetica Neue"/>
                <a:sym typeface="Helvetica Neue"/>
              </a:rPr>
              <a:t> proses </a:t>
            </a:r>
            <a:r>
              <a:rPr lang="en-ID" sz="2000" dirty="0" err="1">
                <a:solidFill>
                  <a:schemeClr val="dk1"/>
                </a:solidFill>
                <a:latin typeface="Helvetica Neue"/>
                <a:ea typeface="Helvetica Neue"/>
                <a:cs typeface="Helvetica Neue"/>
                <a:sym typeface="Helvetica Neue"/>
              </a:rPr>
              <a:t>bisnis</a:t>
            </a:r>
            <a:r>
              <a:rPr lang="en-ID" sz="2000" dirty="0">
                <a:solidFill>
                  <a:schemeClr val="dk1"/>
                </a:solidFill>
                <a:latin typeface="Helvetica Neue"/>
                <a:ea typeface="Helvetica Neue"/>
                <a:cs typeface="Helvetica Neue"/>
                <a:sym typeface="Helvetica Neue"/>
              </a:rPr>
              <a:t>, data </a:t>
            </a:r>
            <a:r>
              <a:rPr lang="en-ID" sz="2000" dirty="0" err="1">
                <a:solidFill>
                  <a:schemeClr val="dk1"/>
                </a:solidFill>
                <a:latin typeface="Helvetica Neue"/>
                <a:ea typeface="Helvetica Neue"/>
                <a:cs typeface="Helvetica Neue"/>
                <a:sym typeface="Helvetica Neue"/>
              </a:rPr>
              <a:t>dan</a:t>
            </a:r>
            <a:r>
              <a:rPr lang="en-ID" sz="2000" dirty="0">
                <a:solidFill>
                  <a:schemeClr val="dk1"/>
                </a:solidFill>
                <a:latin typeface="Helvetica Neue"/>
                <a:ea typeface="Helvetica Neue"/>
                <a:cs typeface="Helvetica Neue"/>
                <a:sym typeface="Helvetica Neue"/>
              </a:rPr>
              <a:t> </a:t>
            </a:r>
            <a:r>
              <a:rPr lang="en-ID" sz="2000" dirty="0" err="1">
                <a:solidFill>
                  <a:schemeClr val="dk1"/>
                </a:solidFill>
                <a:latin typeface="Helvetica Neue"/>
                <a:ea typeface="Helvetica Neue"/>
                <a:cs typeface="Helvetica Neue"/>
                <a:sym typeface="Helvetica Neue"/>
              </a:rPr>
              <a:t>informasi</a:t>
            </a:r>
            <a:r>
              <a:rPr lang="en-ID" sz="2000" dirty="0">
                <a:solidFill>
                  <a:schemeClr val="dk1"/>
                </a:solidFill>
                <a:latin typeface="Helvetica Neue"/>
                <a:ea typeface="Helvetica Neue"/>
                <a:cs typeface="Helvetica Neue"/>
                <a:sym typeface="Helvetica Neue"/>
              </a:rPr>
              <a:t>, </a:t>
            </a:r>
            <a:r>
              <a:rPr lang="en-ID" sz="2000" dirty="0" err="1">
                <a:solidFill>
                  <a:schemeClr val="dk1"/>
                </a:solidFill>
                <a:latin typeface="Helvetica Neue"/>
                <a:ea typeface="Helvetica Neue"/>
                <a:cs typeface="Helvetica Neue"/>
                <a:sym typeface="Helvetica Neue"/>
              </a:rPr>
              <a:t>infrastruktur</a:t>
            </a:r>
            <a:r>
              <a:rPr lang="en-ID" sz="2000" dirty="0">
                <a:solidFill>
                  <a:schemeClr val="dk1"/>
                </a:solidFill>
                <a:latin typeface="Helvetica Neue"/>
                <a:ea typeface="Helvetica Neue"/>
                <a:cs typeface="Helvetica Neue"/>
                <a:sym typeface="Helvetica Neue"/>
              </a:rPr>
              <a:t> SPBE, </a:t>
            </a:r>
            <a:r>
              <a:rPr lang="en-ID" sz="2000" dirty="0" err="1">
                <a:solidFill>
                  <a:schemeClr val="dk1"/>
                </a:solidFill>
                <a:latin typeface="Helvetica Neue"/>
                <a:ea typeface="Helvetica Neue"/>
                <a:cs typeface="Helvetica Neue"/>
                <a:sym typeface="Helvetica Neue"/>
              </a:rPr>
              <a:t>aplikasi</a:t>
            </a:r>
            <a:r>
              <a:rPr lang="en-ID" sz="2000" dirty="0">
                <a:solidFill>
                  <a:schemeClr val="dk1"/>
                </a:solidFill>
                <a:latin typeface="Helvetica Neue"/>
                <a:ea typeface="Helvetica Neue"/>
                <a:cs typeface="Helvetica Neue"/>
                <a:sym typeface="Helvetica Neue"/>
              </a:rPr>
              <a:t> SPBE, </a:t>
            </a:r>
            <a:r>
              <a:rPr lang="en-ID" sz="2000" dirty="0" err="1">
                <a:solidFill>
                  <a:schemeClr val="dk1"/>
                </a:solidFill>
                <a:latin typeface="Helvetica Neue"/>
                <a:ea typeface="Helvetica Neue"/>
                <a:cs typeface="Helvetica Neue"/>
                <a:sym typeface="Helvetica Neue"/>
              </a:rPr>
              <a:t>dan</a:t>
            </a:r>
            <a:r>
              <a:rPr lang="en-ID" sz="2000" dirty="0">
                <a:solidFill>
                  <a:schemeClr val="dk1"/>
                </a:solidFill>
                <a:latin typeface="Helvetica Neue"/>
                <a:ea typeface="Helvetica Neue"/>
                <a:cs typeface="Helvetica Neue"/>
                <a:sym typeface="Helvetica Neue"/>
              </a:rPr>
              <a:t> </a:t>
            </a:r>
            <a:r>
              <a:rPr lang="en-ID" sz="2000" b="1" u="sng" dirty="0" err="1">
                <a:solidFill>
                  <a:schemeClr val="dk1"/>
                </a:solidFill>
                <a:latin typeface="Helvetica Neue"/>
                <a:ea typeface="Helvetica Neue"/>
                <a:cs typeface="Helvetica Neue"/>
                <a:sym typeface="Helvetica Neue"/>
              </a:rPr>
              <a:t>keamanan</a:t>
            </a:r>
            <a:r>
              <a:rPr lang="en-ID" sz="2000" b="1" u="sng" dirty="0">
                <a:solidFill>
                  <a:schemeClr val="dk1"/>
                </a:solidFill>
                <a:latin typeface="Helvetica Neue"/>
                <a:ea typeface="Helvetica Neue"/>
                <a:cs typeface="Helvetica Neue"/>
                <a:sym typeface="Helvetica Neue"/>
              </a:rPr>
              <a:t> SPBE</a:t>
            </a:r>
            <a:r>
              <a:rPr lang="en-ID" sz="2000" b="1" dirty="0">
                <a:solidFill>
                  <a:schemeClr val="dk1"/>
                </a:solidFill>
                <a:latin typeface="Helvetica Neue"/>
                <a:ea typeface="Helvetica Neue"/>
                <a:cs typeface="Helvetica Neue"/>
                <a:sym typeface="Helvetica Neue"/>
              </a:rPr>
              <a:t> </a:t>
            </a:r>
            <a:r>
              <a:rPr lang="en-ID" sz="2000" b="1" dirty="0" err="1">
                <a:solidFill>
                  <a:srgbClr val="FF0000"/>
                </a:solidFill>
                <a:latin typeface="Helvetica Neue"/>
                <a:ea typeface="Helvetica Neue"/>
                <a:cs typeface="Helvetica Neue"/>
                <a:sym typeface="Helvetica Neue"/>
              </a:rPr>
              <a:t>untuk</a:t>
            </a:r>
            <a:r>
              <a:rPr lang="en-ID" sz="2000" b="1" dirty="0">
                <a:solidFill>
                  <a:srgbClr val="FF0000"/>
                </a:solidFill>
                <a:latin typeface="Helvetica Neue"/>
                <a:ea typeface="Helvetica Neue"/>
                <a:cs typeface="Helvetica Neue"/>
                <a:sym typeface="Helvetica Neue"/>
              </a:rPr>
              <a:t> </a:t>
            </a:r>
            <a:r>
              <a:rPr lang="en-ID" sz="2000" b="1" dirty="0" err="1">
                <a:solidFill>
                  <a:srgbClr val="FF0000"/>
                </a:solidFill>
                <a:latin typeface="Helvetica Neue"/>
                <a:ea typeface="Helvetica Neue"/>
                <a:cs typeface="Helvetica Neue"/>
                <a:sym typeface="Helvetica Neue"/>
              </a:rPr>
              <a:t>menghasilkan</a:t>
            </a:r>
            <a:r>
              <a:rPr lang="en-ID" sz="2000" b="1" dirty="0">
                <a:solidFill>
                  <a:srgbClr val="FF0000"/>
                </a:solidFill>
                <a:latin typeface="Helvetica Neue"/>
                <a:ea typeface="Helvetica Neue"/>
                <a:cs typeface="Helvetica Neue"/>
                <a:sym typeface="Helvetica Neue"/>
              </a:rPr>
              <a:t> </a:t>
            </a:r>
            <a:r>
              <a:rPr lang="en-ID" sz="2000" b="1" dirty="0" err="1">
                <a:solidFill>
                  <a:srgbClr val="FF0000"/>
                </a:solidFill>
                <a:latin typeface="Helvetica Neue"/>
                <a:ea typeface="Helvetica Neue"/>
                <a:cs typeface="Helvetica Neue"/>
                <a:sym typeface="Helvetica Neue"/>
              </a:rPr>
              <a:t>layanan</a:t>
            </a:r>
            <a:r>
              <a:rPr lang="en-ID" sz="2000" b="1" dirty="0">
                <a:solidFill>
                  <a:srgbClr val="FF0000"/>
                </a:solidFill>
                <a:latin typeface="Helvetica Neue"/>
                <a:ea typeface="Helvetica Neue"/>
                <a:cs typeface="Helvetica Neue"/>
                <a:sym typeface="Helvetica Neue"/>
              </a:rPr>
              <a:t> SPBE yang </a:t>
            </a:r>
            <a:r>
              <a:rPr lang="en-ID" sz="2000" b="1" dirty="0" err="1">
                <a:solidFill>
                  <a:srgbClr val="FF0000"/>
                </a:solidFill>
                <a:latin typeface="Helvetica Neue"/>
                <a:ea typeface="Helvetica Neue"/>
                <a:cs typeface="Helvetica Neue"/>
                <a:sym typeface="Helvetica Neue"/>
              </a:rPr>
              <a:t>terintegrasi</a:t>
            </a:r>
            <a:r>
              <a:rPr lang="en-ID" sz="2000" b="1" dirty="0">
                <a:solidFill>
                  <a:srgbClr val="FF0000"/>
                </a:solidFill>
                <a:latin typeface="Helvetica Neue"/>
                <a:ea typeface="Helvetica Neue"/>
                <a:cs typeface="Helvetica Neue"/>
                <a:sym typeface="Helvetica Neue"/>
              </a:rPr>
              <a:t>.</a:t>
            </a:r>
            <a:endParaRPr sz="2000" b="1" dirty="0">
              <a:solidFill>
                <a:srgbClr val="FF0000"/>
              </a:solidFill>
              <a:latin typeface="Helvetica Neue"/>
              <a:ea typeface="Helvetica Neue"/>
              <a:cs typeface="Helvetica Neue"/>
              <a:sym typeface="Helvetica Neue"/>
            </a:endParaRPr>
          </a:p>
        </p:txBody>
      </p:sp>
      <p:pic>
        <p:nvPicPr>
          <p:cNvPr id="2" name="Picture 1"/>
          <p:cNvPicPr>
            <a:picLocks noChangeAspect="1"/>
          </p:cNvPicPr>
          <p:nvPr/>
        </p:nvPicPr>
        <p:blipFill rotWithShape="1">
          <a:blip r:embed="rId3"/>
          <a:srcRect l="4575" t="17867" r="10150" b="6800"/>
          <a:stretch/>
        </p:blipFill>
        <p:spPr>
          <a:xfrm>
            <a:off x="1304749" y="2139696"/>
            <a:ext cx="9182243" cy="4562856"/>
          </a:xfrm>
          <a:prstGeom prst="rect">
            <a:avLst/>
          </a:prstGeom>
        </p:spPr>
      </p:pic>
      <p:sp>
        <p:nvSpPr>
          <p:cNvPr id="5"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8869628"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ALUR PEMBUATAN APLIKASI DAN SUBDOMAIN/EMAIL OPD</a:t>
            </a:r>
            <a:endParaRPr sz="2400" dirty="0"/>
          </a:p>
        </p:txBody>
      </p:sp>
      <p:sp>
        <p:nvSpPr>
          <p:cNvPr id="2" name="TextBox 1"/>
          <p:cNvSpPr txBox="1"/>
          <p:nvPr/>
        </p:nvSpPr>
        <p:spPr>
          <a:xfrm>
            <a:off x="302919" y="913427"/>
            <a:ext cx="10945368" cy="5693866"/>
          </a:xfrm>
          <a:prstGeom prst="rect">
            <a:avLst/>
          </a:prstGeom>
          <a:noFill/>
        </p:spPr>
        <p:txBody>
          <a:bodyPr wrap="square" rtlCol="0">
            <a:spAutoFit/>
          </a:bodyPr>
          <a:lstStyle/>
          <a:p>
            <a:pPr algn="just"/>
            <a:r>
              <a:rPr lang="en-US" sz="2800" b="1" dirty="0" err="1" smtClean="0"/>
              <a:t>Dinas</a:t>
            </a:r>
            <a:r>
              <a:rPr lang="en-US" sz="2800" b="1" dirty="0" smtClean="0"/>
              <a:t> </a:t>
            </a:r>
            <a:r>
              <a:rPr lang="en-US" sz="2800" b="1" dirty="0" err="1" smtClean="0"/>
              <a:t>Kominfo</a:t>
            </a:r>
            <a:r>
              <a:rPr lang="en-US" sz="2800" b="1" dirty="0" smtClean="0"/>
              <a:t> </a:t>
            </a:r>
            <a:r>
              <a:rPr lang="en-US" sz="2800" b="1" dirty="0" err="1" smtClean="0"/>
              <a:t>Kabupaten</a:t>
            </a:r>
            <a:r>
              <a:rPr lang="en-US" sz="2800" b="1" dirty="0" smtClean="0"/>
              <a:t> </a:t>
            </a:r>
            <a:r>
              <a:rPr lang="en-US" sz="2800" b="1" dirty="0" err="1" smtClean="0"/>
              <a:t>Merauke</a:t>
            </a:r>
            <a:r>
              <a:rPr lang="en-US" sz="2800" b="1" dirty="0" smtClean="0"/>
              <a:t> </a:t>
            </a:r>
            <a:r>
              <a:rPr lang="en-US" sz="2800" dirty="0" err="1" smtClean="0"/>
              <a:t>melalui</a:t>
            </a:r>
            <a:r>
              <a:rPr lang="en-US" sz="2800" dirty="0" smtClean="0"/>
              <a:t> </a:t>
            </a:r>
            <a:r>
              <a:rPr lang="en-US" sz="2800" b="1" dirty="0" err="1" smtClean="0"/>
              <a:t>Bidang</a:t>
            </a:r>
            <a:r>
              <a:rPr lang="en-US" sz="2800" b="1" dirty="0" smtClean="0"/>
              <a:t> </a:t>
            </a:r>
            <a:r>
              <a:rPr lang="en-US" sz="2800" b="1" dirty="0" err="1" smtClean="0"/>
              <a:t>Pengembangan</a:t>
            </a:r>
            <a:r>
              <a:rPr lang="en-US" sz="2800" b="1" dirty="0" smtClean="0"/>
              <a:t> </a:t>
            </a:r>
            <a:r>
              <a:rPr lang="en-US" sz="2800" b="1" dirty="0" err="1" smtClean="0"/>
              <a:t>Layanan</a:t>
            </a:r>
            <a:r>
              <a:rPr lang="en-US" sz="2800" b="1" dirty="0" smtClean="0"/>
              <a:t>, </a:t>
            </a:r>
            <a:r>
              <a:rPr lang="en-US" sz="2800" b="1" dirty="0" err="1"/>
              <a:t>Seksi</a:t>
            </a:r>
            <a:r>
              <a:rPr lang="en-US" sz="2800" b="1" dirty="0"/>
              <a:t> </a:t>
            </a:r>
            <a:r>
              <a:rPr lang="en-US" sz="2800" b="1" dirty="0" err="1"/>
              <a:t>Pengembangan</a:t>
            </a:r>
            <a:r>
              <a:rPr lang="en-US" sz="2800" b="1" dirty="0"/>
              <a:t>/</a:t>
            </a:r>
            <a:r>
              <a:rPr lang="en-US" sz="2800" b="1" dirty="0" err="1"/>
              <a:t>Pengelolaan</a:t>
            </a:r>
            <a:r>
              <a:rPr lang="en-US" sz="2800" b="1" dirty="0"/>
              <a:t> </a:t>
            </a:r>
            <a:r>
              <a:rPr lang="en-US" sz="2800" b="1" dirty="0" err="1"/>
              <a:t>Aplikasi</a:t>
            </a:r>
            <a:r>
              <a:rPr lang="en-US" sz="2800" b="1" dirty="0"/>
              <a:t> </a:t>
            </a:r>
            <a:r>
              <a:rPr lang="en-US" sz="2800" b="1" dirty="0" err="1"/>
              <a:t>dan</a:t>
            </a:r>
            <a:r>
              <a:rPr lang="en-US" sz="2800" b="1" dirty="0"/>
              <a:t> </a:t>
            </a:r>
            <a:r>
              <a:rPr lang="en-US" sz="2800" b="1" dirty="0" err="1"/>
              <a:t>Penyelenggaraan</a:t>
            </a:r>
            <a:r>
              <a:rPr lang="en-US" sz="2800" b="1"/>
              <a:t> e-Government </a:t>
            </a:r>
            <a:r>
              <a:rPr lang="en-US" sz="2800" dirty="0" err="1" smtClean="0"/>
              <a:t>memiliki</a:t>
            </a:r>
            <a:r>
              <a:rPr lang="en-US" sz="2800" dirty="0" smtClean="0"/>
              <a:t> </a:t>
            </a:r>
            <a:r>
              <a:rPr lang="en-US" sz="2800" dirty="0" err="1" smtClean="0"/>
              <a:t>layanan</a:t>
            </a:r>
            <a:r>
              <a:rPr lang="en-US" sz="2800" dirty="0" smtClean="0"/>
              <a:t> online </a:t>
            </a:r>
            <a:r>
              <a:rPr lang="en-US" sz="2800" dirty="0" err="1" smtClean="0"/>
              <a:t>berupa</a:t>
            </a:r>
            <a:r>
              <a:rPr lang="en-US" sz="2800" dirty="0" smtClean="0"/>
              <a:t> </a:t>
            </a:r>
            <a:r>
              <a:rPr lang="en-US" sz="2800" b="1" dirty="0" err="1" smtClean="0"/>
              <a:t>Registrasi</a:t>
            </a:r>
            <a:r>
              <a:rPr lang="en-US" sz="2800" b="1" dirty="0" smtClean="0"/>
              <a:t> Subdomain/e-mail </a:t>
            </a:r>
            <a:r>
              <a:rPr lang="en-US" sz="2800" b="1" dirty="0" err="1" smtClean="0"/>
              <a:t>dan</a:t>
            </a:r>
            <a:r>
              <a:rPr lang="en-US" sz="2800" b="1" dirty="0" smtClean="0"/>
              <a:t> </a:t>
            </a:r>
            <a:r>
              <a:rPr lang="en-US" sz="2800" b="1" dirty="0" err="1" smtClean="0"/>
              <a:t>Pembuatan</a:t>
            </a:r>
            <a:r>
              <a:rPr lang="en-US" sz="2800" b="1" dirty="0" smtClean="0"/>
              <a:t> </a:t>
            </a:r>
            <a:r>
              <a:rPr lang="en-US" sz="2800" b="1" dirty="0" err="1" smtClean="0"/>
              <a:t>Aplikasi</a:t>
            </a:r>
            <a:r>
              <a:rPr lang="en-US" sz="2800" b="1" dirty="0" smtClean="0"/>
              <a:t> </a:t>
            </a:r>
            <a:r>
              <a:rPr lang="en-US" sz="2800" dirty="0" smtClean="0"/>
              <a:t>yang </a:t>
            </a:r>
            <a:r>
              <a:rPr lang="en-US" sz="2800" dirty="0" err="1" smtClean="0"/>
              <a:t>dapat</a:t>
            </a:r>
            <a:r>
              <a:rPr lang="en-US" sz="2800" dirty="0" smtClean="0"/>
              <a:t> </a:t>
            </a:r>
            <a:r>
              <a:rPr lang="en-US" sz="2800" dirty="0" err="1" smtClean="0"/>
              <a:t>digunakan</a:t>
            </a:r>
            <a:r>
              <a:rPr lang="en-US" sz="2800" dirty="0" smtClean="0"/>
              <a:t> </a:t>
            </a:r>
            <a:r>
              <a:rPr lang="en-US" sz="2800" dirty="0" err="1" smtClean="0"/>
              <a:t>oleh</a:t>
            </a:r>
            <a:r>
              <a:rPr lang="en-US" sz="2800" dirty="0" smtClean="0"/>
              <a:t> </a:t>
            </a:r>
            <a:r>
              <a:rPr lang="en-US" sz="2800" dirty="0" err="1" smtClean="0"/>
              <a:t>Organisasi</a:t>
            </a:r>
            <a:r>
              <a:rPr lang="en-US" sz="2800" dirty="0" smtClean="0"/>
              <a:t> </a:t>
            </a:r>
            <a:r>
              <a:rPr lang="en-US" sz="2800" dirty="0" err="1" smtClean="0"/>
              <a:t>Perangkat</a:t>
            </a:r>
            <a:r>
              <a:rPr lang="en-US" sz="2800" dirty="0" smtClean="0"/>
              <a:t> Daerah di </a:t>
            </a:r>
            <a:r>
              <a:rPr lang="en-US" sz="2800" dirty="0" err="1" smtClean="0"/>
              <a:t>lingkup</a:t>
            </a:r>
            <a:r>
              <a:rPr lang="en-US" sz="2800" dirty="0" smtClean="0"/>
              <a:t> </a:t>
            </a:r>
            <a:r>
              <a:rPr lang="en-US" sz="2800" b="1" dirty="0" err="1" smtClean="0"/>
              <a:t>Pemerintah</a:t>
            </a:r>
            <a:r>
              <a:rPr lang="en-US" sz="2800" b="1" dirty="0" smtClean="0"/>
              <a:t> </a:t>
            </a:r>
            <a:r>
              <a:rPr lang="en-US" sz="2800" b="1" dirty="0" err="1" smtClean="0"/>
              <a:t>Kabupaten</a:t>
            </a:r>
            <a:r>
              <a:rPr lang="en-US" sz="2800" b="1" dirty="0"/>
              <a:t> </a:t>
            </a:r>
            <a:r>
              <a:rPr lang="en-US" sz="2800" b="1" dirty="0" err="1" smtClean="0"/>
              <a:t>Merauke</a:t>
            </a:r>
            <a:r>
              <a:rPr lang="en-US" sz="2800" b="1" dirty="0" smtClean="0"/>
              <a:t> </a:t>
            </a:r>
            <a:r>
              <a:rPr lang="en-US" sz="2800" dirty="0" err="1" smtClean="0"/>
              <a:t>dalam</a:t>
            </a:r>
            <a:r>
              <a:rPr lang="en-US" sz="2800" dirty="0" smtClean="0"/>
              <a:t> </a:t>
            </a:r>
            <a:r>
              <a:rPr lang="en-US" sz="2800" dirty="0" err="1"/>
              <a:t>mendukung</a:t>
            </a:r>
            <a:r>
              <a:rPr lang="en-US" sz="2800" dirty="0"/>
              <a:t> </a:t>
            </a:r>
            <a:r>
              <a:rPr lang="en-US" sz="2800" dirty="0" err="1"/>
              <a:t>administrasi</a:t>
            </a:r>
            <a:r>
              <a:rPr lang="en-US" sz="2800" dirty="0"/>
              <a:t> </a:t>
            </a:r>
            <a:r>
              <a:rPr lang="en-US" sz="2800" dirty="0" err="1"/>
              <a:t>secara</a:t>
            </a:r>
            <a:r>
              <a:rPr lang="en-US" sz="2800" dirty="0"/>
              <a:t> </a:t>
            </a:r>
            <a:r>
              <a:rPr lang="en-US" sz="2800" dirty="0" err="1" smtClean="0"/>
              <a:t>elektronik</a:t>
            </a:r>
            <a:endParaRPr lang="en-US" sz="2800" dirty="0" smtClean="0"/>
          </a:p>
          <a:p>
            <a:pPr algn="just"/>
            <a:endParaRPr lang="en-US" sz="2800" dirty="0"/>
          </a:p>
          <a:p>
            <a:pPr algn="just"/>
            <a:r>
              <a:rPr lang="en-US" sz="2800" dirty="0" err="1" smtClean="0"/>
              <a:t>Melalui</a:t>
            </a:r>
            <a:r>
              <a:rPr lang="en-US" sz="2800" dirty="0"/>
              <a:t> </a:t>
            </a:r>
            <a:r>
              <a:rPr lang="en-US" sz="2800" b="1" dirty="0" err="1"/>
              <a:t>Peraturan</a:t>
            </a:r>
            <a:r>
              <a:rPr lang="en-US" sz="2800" b="1" dirty="0"/>
              <a:t> </a:t>
            </a:r>
            <a:r>
              <a:rPr lang="en-US" sz="2800" b="1" dirty="0" err="1"/>
              <a:t>Menteri</a:t>
            </a:r>
            <a:r>
              <a:rPr lang="en-US" sz="2800" b="1" dirty="0"/>
              <a:t> </a:t>
            </a:r>
            <a:r>
              <a:rPr lang="en-US" sz="2800" b="1" dirty="0" err="1"/>
              <a:t>Kominfo</a:t>
            </a:r>
            <a:r>
              <a:rPr lang="en-US" sz="2800" b="1" dirty="0"/>
              <a:t> </a:t>
            </a:r>
            <a:r>
              <a:rPr lang="en-US" sz="2800" b="1" dirty="0" err="1"/>
              <a:t>Nomor</a:t>
            </a:r>
            <a:r>
              <a:rPr lang="en-US" sz="2800" b="1" dirty="0"/>
              <a:t> 5 </a:t>
            </a:r>
            <a:r>
              <a:rPr lang="en-US" sz="2800" b="1" dirty="0" err="1"/>
              <a:t>tahun</a:t>
            </a:r>
            <a:r>
              <a:rPr lang="en-US" sz="2800" b="1" dirty="0"/>
              <a:t> </a:t>
            </a:r>
            <a:r>
              <a:rPr lang="en-US" sz="2800" b="1" dirty="0" smtClean="0"/>
              <a:t>2015 </a:t>
            </a:r>
            <a:r>
              <a:rPr lang="en-US" sz="2800" b="1" dirty="0" err="1" smtClean="0"/>
              <a:t>tentang</a:t>
            </a:r>
            <a:r>
              <a:rPr lang="en-US" sz="2800" b="1" dirty="0" smtClean="0"/>
              <a:t> Register Nama Domain </a:t>
            </a:r>
            <a:r>
              <a:rPr lang="en-US" sz="2800" b="1" dirty="0" err="1"/>
              <a:t>I</a:t>
            </a:r>
            <a:r>
              <a:rPr lang="en-US" sz="2800" b="1" dirty="0" err="1" smtClean="0"/>
              <a:t>nstansi</a:t>
            </a:r>
            <a:r>
              <a:rPr lang="en-US" sz="2800" b="1" dirty="0" smtClean="0"/>
              <a:t> </a:t>
            </a:r>
            <a:r>
              <a:rPr lang="en-US" sz="2800" b="1" dirty="0" err="1"/>
              <a:t>P</a:t>
            </a:r>
            <a:r>
              <a:rPr lang="en-US" sz="2800" b="1" dirty="0" err="1" smtClean="0"/>
              <a:t>enyelenggara</a:t>
            </a:r>
            <a:r>
              <a:rPr lang="en-US" sz="2800" b="1" dirty="0" smtClean="0"/>
              <a:t> Negara, </a:t>
            </a:r>
            <a:r>
              <a:rPr lang="en-US" sz="2800" dirty="0" err="1" smtClean="0"/>
              <a:t>Dinas</a:t>
            </a:r>
            <a:r>
              <a:rPr lang="en-US" sz="2800" dirty="0" smtClean="0"/>
              <a:t> </a:t>
            </a:r>
            <a:r>
              <a:rPr lang="en-US" sz="2800" dirty="0" err="1" smtClean="0"/>
              <a:t>Kominfo</a:t>
            </a:r>
            <a:r>
              <a:rPr lang="en-US" sz="2800" dirty="0" smtClean="0"/>
              <a:t> </a:t>
            </a:r>
            <a:r>
              <a:rPr lang="en-US" sz="2800" dirty="0" err="1" smtClean="0"/>
              <a:t>dapat</a:t>
            </a:r>
            <a:r>
              <a:rPr lang="en-US" sz="2800" dirty="0" smtClean="0"/>
              <a:t> </a:t>
            </a:r>
            <a:r>
              <a:rPr lang="en-US" sz="2800" dirty="0" err="1" smtClean="0"/>
              <a:t>menerbitkan</a:t>
            </a:r>
            <a:r>
              <a:rPr lang="en-US" sz="2800" dirty="0" smtClean="0"/>
              <a:t> Subdomain </a:t>
            </a:r>
            <a:r>
              <a:rPr lang="en-US" sz="2800" b="1" i="1" dirty="0" smtClean="0"/>
              <a:t>namainstansi.merauke.go.id </a:t>
            </a:r>
            <a:r>
              <a:rPr lang="en-US" sz="2800" dirty="0" err="1" smtClean="0"/>
              <a:t>atau</a:t>
            </a:r>
            <a:r>
              <a:rPr lang="en-US" sz="2800" dirty="0" smtClean="0"/>
              <a:t> </a:t>
            </a:r>
            <a:r>
              <a:rPr lang="en-US" sz="2800" b="1" i="1" dirty="0" smtClean="0"/>
              <a:t>namaaplikasi.merauke.go.id </a:t>
            </a:r>
            <a:r>
              <a:rPr lang="en-US" sz="2800" dirty="0" err="1" smtClean="0"/>
              <a:t>dengan</a:t>
            </a:r>
            <a:r>
              <a:rPr lang="en-US" sz="2800" dirty="0" smtClean="0"/>
              <a:t> </a:t>
            </a:r>
            <a:r>
              <a:rPr lang="en-US" sz="2800" dirty="0" err="1" smtClean="0"/>
              <a:t>alur</a:t>
            </a:r>
            <a:r>
              <a:rPr lang="en-US" sz="2800" dirty="0" smtClean="0"/>
              <a:t>/</a:t>
            </a:r>
            <a:r>
              <a:rPr lang="en-US" sz="2800" dirty="0" err="1" smtClean="0"/>
              <a:t>tahapan</a:t>
            </a:r>
            <a:r>
              <a:rPr lang="en-US" sz="2800" dirty="0" smtClean="0"/>
              <a:t> </a:t>
            </a:r>
            <a:r>
              <a:rPr lang="en-US" sz="2800" dirty="0" err="1" smtClean="0"/>
              <a:t>sebagai</a:t>
            </a:r>
            <a:r>
              <a:rPr lang="en-US" sz="2800" dirty="0" smtClean="0"/>
              <a:t> </a:t>
            </a:r>
            <a:r>
              <a:rPr lang="en-US" sz="2800" dirty="0" err="1" smtClean="0"/>
              <a:t>berikut</a:t>
            </a:r>
            <a:r>
              <a:rPr lang="en-US" sz="2800" dirty="0" smtClean="0"/>
              <a:t> :</a:t>
            </a:r>
            <a:endParaRPr lang="en-US" sz="2800" dirty="0"/>
          </a:p>
        </p:txBody>
      </p:sp>
      <p:sp>
        <p:nvSpPr>
          <p:cNvPr id="5" name="Right Arrow 4"/>
          <p:cNvSpPr/>
          <p:nvPr/>
        </p:nvSpPr>
        <p:spPr>
          <a:xfrm>
            <a:off x="9544949" y="6119056"/>
            <a:ext cx="1387989" cy="649913"/>
          </a:xfrm>
          <a:prstGeom prst="rightArrow">
            <a:avLst/>
          </a:prstGeom>
          <a:solidFill>
            <a:srgbClr val="C00000"/>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1800" b="1" dirty="0" smtClean="0"/>
              <a:t>ALUR</a:t>
            </a:r>
            <a:endParaRPr lang="en-US" sz="1800" b="1" dirty="0"/>
          </a:p>
        </p:txBody>
      </p:sp>
      <p:sp>
        <p:nvSpPr>
          <p:cNvPr id="6"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69762574"/>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8987262"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ALUR PEMBUATAN APLIKASI DAN SUBDOMAIN/EMAIL OPD</a:t>
            </a:r>
            <a:endParaRPr sz="2400" dirty="0"/>
          </a:p>
        </p:txBody>
      </p:sp>
      <p:grpSp>
        <p:nvGrpSpPr>
          <p:cNvPr id="2" name="Group 1"/>
          <p:cNvGrpSpPr/>
          <p:nvPr/>
        </p:nvGrpSpPr>
        <p:grpSpPr>
          <a:xfrm>
            <a:off x="153602" y="1470802"/>
            <a:ext cx="11477565" cy="5047344"/>
            <a:chOff x="153603" y="1142999"/>
            <a:chExt cx="11477565" cy="504734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11" y="1302639"/>
              <a:ext cx="1037082" cy="1037082"/>
            </a:xfrm>
            <a:prstGeom prst="rect">
              <a:avLst/>
            </a:prstGeom>
          </p:spPr>
        </p:pic>
        <p:sp>
          <p:nvSpPr>
            <p:cNvPr id="5" name="Rectangle 4"/>
            <p:cNvSpPr/>
            <p:nvPr/>
          </p:nvSpPr>
          <p:spPr>
            <a:xfrm>
              <a:off x="1891467" y="1142999"/>
              <a:ext cx="2770632" cy="16531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Arial"/>
                <a:buAutoNum type="arabicPeriod"/>
              </a:pP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Surat </a:t>
              </a:r>
              <a:r>
                <a:rPr lang="en-US"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Permohonan</a:t>
              </a:r>
              <a:endPar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buAutoNum type="arabicPeriod"/>
              </a:pP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Kode</a:t>
              </a: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Sumber</a:t>
              </a: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 Code </a:t>
              </a: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Aplikasi</a:t>
              </a:r>
              <a:endPar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buAutoNum type="arabicPeriod"/>
              </a:pP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SK Tim </a:t>
              </a: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Pengelola</a:t>
              </a: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Aplikasi</a:t>
              </a:r>
              <a:endPar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buAutoNum type="arabicPeriod"/>
              </a:pP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Laporan</a:t>
              </a: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Dokumentasi</a:t>
              </a: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Pembuatan</a:t>
              </a:r>
              <a:r>
                <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Aplikasi</a:t>
              </a:r>
              <a:endParaRPr lang="en-U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TextBox 5"/>
            <p:cNvSpPr txBox="1"/>
            <p:nvPr/>
          </p:nvSpPr>
          <p:spPr>
            <a:xfrm>
              <a:off x="153603" y="2397252"/>
              <a:ext cx="1390124" cy="307777"/>
            </a:xfrm>
            <a:prstGeom prst="rect">
              <a:avLst/>
            </a:prstGeom>
            <a:noFill/>
          </p:spPr>
          <p:txBody>
            <a:bodyPr wrap="none" rtlCol="0">
              <a:spAutoFit/>
            </a:bodyPr>
            <a:lstStyle/>
            <a:p>
              <a:r>
                <a:rPr lang="en-US" dirty="0" smtClean="0"/>
                <a:t>OPD </a:t>
              </a:r>
              <a:r>
                <a:rPr lang="en-US" dirty="0" err="1" smtClean="0"/>
                <a:t>Pemohon</a:t>
              </a:r>
              <a:endParaRPr lang="en-US" dirty="0"/>
            </a:p>
          </p:txBody>
        </p:sp>
        <p:sp>
          <p:nvSpPr>
            <p:cNvPr id="7" name="Up Arrow 6"/>
            <p:cNvSpPr/>
            <p:nvPr/>
          </p:nvSpPr>
          <p:spPr>
            <a:xfrm rot="16200000">
              <a:off x="1367649" y="1574864"/>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321" y="1395317"/>
              <a:ext cx="877634" cy="877634"/>
            </a:xfrm>
            <a:prstGeom prst="rect">
              <a:avLst/>
            </a:prstGeom>
          </p:spPr>
        </p:pic>
        <p:sp>
          <p:nvSpPr>
            <p:cNvPr id="53" name="Up Arrow 52"/>
            <p:cNvSpPr/>
            <p:nvPr/>
          </p:nvSpPr>
          <p:spPr>
            <a:xfrm rot="5400000">
              <a:off x="4826670" y="1561910"/>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TextBox 53"/>
            <p:cNvSpPr txBox="1"/>
            <p:nvPr/>
          </p:nvSpPr>
          <p:spPr>
            <a:xfrm>
              <a:off x="5358673" y="2272951"/>
              <a:ext cx="1300356" cy="523220"/>
            </a:xfrm>
            <a:prstGeom prst="rect">
              <a:avLst/>
            </a:prstGeom>
            <a:noFill/>
          </p:spPr>
          <p:txBody>
            <a:bodyPr wrap="none" rtlCol="0">
              <a:spAutoFit/>
            </a:bodyPr>
            <a:lstStyle/>
            <a:p>
              <a:pPr algn="ctr"/>
              <a:r>
                <a:rPr lang="en-US" dirty="0" err="1" smtClean="0"/>
                <a:t>Kepala</a:t>
              </a:r>
              <a:r>
                <a:rPr lang="en-US" dirty="0" smtClean="0"/>
                <a:t> </a:t>
              </a:r>
              <a:r>
                <a:rPr lang="en-US" dirty="0" err="1" smtClean="0"/>
                <a:t>Dinas</a:t>
              </a:r>
              <a:r>
                <a:rPr lang="en-US" dirty="0" smtClean="0"/>
                <a:t> </a:t>
              </a:r>
            </a:p>
            <a:p>
              <a:pPr algn="ctr"/>
              <a:r>
                <a:rPr lang="en-US" dirty="0" err="1" smtClean="0"/>
                <a:t>Kominfo</a:t>
              </a:r>
              <a:endParaRPr lang="en-US" dirty="0"/>
            </a:p>
          </p:txBody>
        </p:sp>
        <p:sp>
          <p:nvSpPr>
            <p:cNvPr id="55" name="Up Arrow 54"/>
            <p:cNvSpPr/>
            <p:nvPr/>
          </p:nvSpPr>
          <p:spPr>
            <a:xfrm rot="5400000">
              <a:off x="6746860" y="1561911"/>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Vertical Scroll 8"/>
            <p:cNvSpPr/>
            <p:nvPr/>
          </p:nvSpPr>
          <p:spPr>
            <a:xfrm>
              <a:off x="7177570" y="1204757"/>
              <a:ext cx="1444752" cy="1232845"/>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Disposisi</a:t>
              </a:r>
              <a:endParaRPr lang="en-US" dirty="0"/>
            </a:p>
          </p:txBody>
        </p:sp>
        <p:sp>
          <p:nvSpPr>
            <p:cNvPr id="59" name="Up Arrow 58"/>
            <p:cNvSpPr/>
            <p:nvPr/>
          </p:nvSpPr>
          <p:spPr>
            <a:xfrm rot="5400000">
              <a:off x="8710154" y="1574865"/>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Flowchart: Process 11"/>
            <p:cNvSpPr/>
            <p:nvPr/>
          </p:nvSpPr>
          <p:spPr>
            <a:xfrm>
              <a:off x="9398937" y="1367695"/>
              <a:ext cx="1819656" cy="896112"/>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Bidang</a:t>
              </a:r>
              <a:r>
                <a:rPr lang="en-US" dirty="0" smtClean="0">
                  <a:ln w="0"/>
                  <a:solidFill>
                    <a:schemeClr val="tx1"/>
                  </a:solidFill>
                  <a:effectLst>
                    <a:outerShdw blurRad="38100" dist="19050" dir="2700000" algn="tl" rotWithShape="0">
                      <a:schemeClr val="dk1">
                        <a:alpha val="40000"/>
                      </a:schemeClr>
                    </a:outerShdw>
                  </a:effectLst>
                </a:rPr>
                <a:t> </a:t>
              </a:r>
              <a:r>
                <a:rPr lang="en-US" dirty="0" err="1" smtClean="0">
                  <a:ln w="0"/>
                  <a:solidFill>
                    <a:schemeClr val="tx1"/>
                  </a:solidFill>
                  <a:effectLst>
                    <a:outerShdw blurRad="38100" dist="19050" dir="2700000" algn="tl" rotWithShape="0">
                      <a:schemeClr val="dk1">
                        <a:alpha val="40000"/>
                      </a:schemeClr>
                    </a:outerShdw>
                  </a:effectLst>
                </a:rPr>
                <a:t>Pengembangan</a:t>
              </a:r>
              <a:r>
                <a:rPr lang="en-US" dirty="0" smtClean="0">
                  <a:ln w="0"/>
                  <a:solidFill>
                    <a:schemeClr val="tx1"/>
                  </a:solidFill>
                  <a:effectLst>
                    <a:outerShdw blurRad="38100" dist="19050" dir="2700000" algn="tl" rotWithShape="0">
                      <a:schemeClr val="dk1">
                        <a:alpha val="40000"/>
                      </a:schemeClr>
                    </a:outerShdw>
                  </a:effectLst>
                </a:rPr>
                <a:t> </a:t>
              </a:r>
              <a:r>
                <a:rPr lang="en-US" dirty="0" err="1" smtClean="0">
                  <a:ln w="0"/>
                  <a:solidFill>
                    <a:schemeClr val="tx1"/>
                  </a:solidFill>
                  <a:effectLst>
                    <a:outerShdw blurRad="38100" dist="19050" dir="2700000" algn="tl" rotWithShape="0">
                      <a:schemeClr val="dk1">
                        <a:alpha val="40000"/>
                      </a:schemeClr>
                    </a:outerShdw>
                  </a:effectLst>
                </a:rPr>
                <a:t>Layanan</a:t>
              </a:r>
              <a:endParaRPr lang="en-US" dirty="0">
                <a:ln w="0"/>
                <a:solidFill>
                  <a:schemeClr val="tx1"/>
                </a:solidFill>
                <a:effectLst>
                  <a:outerShdw blurRad="38100" dist="19050" dir="2700000" algn="tl" rotWithShape="0">
                    <a:schemeClr val="dk1">
                      <a:alpha val="40000"/>
                    </a:schemeClr>
                  </a:outerShdw>
                </a:effectLst>
              </a:endParaRPr>
            </a:p>
          </p:txBody>
        </p:sp>
        <p:sp>
          <p:nvSpPr>
            <p:cNvPr id="62" name="Up Arrow 61"/>
            <p:cNvSpPr/>
            <p:nvPr/>
          </p:nvSpPr>
          <p:spPr>
            <a:xfrm rot="10800000">
              <a:off x="10137325" y="2339721"/>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6813536" y="2831697"/>
              <a:ext cx="1826604" cy="113842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Analisa</a:t>
              </a:r>
              <a:r>
                <a:rPr lang="en-US" dirty="0" smtClean="0">
                  <a:ln w="0"/>
                  <a:solidFill>
                    <a:schemeClr val="tx1"/>
                  </a:solidFill>
                  <a:effectLst>
                    <a:outerShdw blurRad="38100" dist="19050" dir="2700000" algn="tl" rotWithShape="0">
                      <a:schemeClr val="dk1">
                        <a:alpha val="40000"/>
                      </a:schemeClr>
                    </a:outerShdw>
                  </a:effectLst>
                </a:rPr>
                <a:t> </a:t>
              </a:r>
              <a:r>
                <a:rPr lang="en-US" dirty="0" err="1" smtClean="0">
                  <a:ln w="0"/>
                  <a:solidFill>
                    <a:schemeClr val="tx1"/>
                  </a:solidFill>
                  <a:effectLst>
                    <a:outerShdw blurRad="38100" dist="19050" dir="2700000" algn="tl" rotWithShape="0">
                      <a:schemeClr val="dk1">
                        <a:alpha val="40000"/>
                      </a:schemeClr>
                    </a:outerShdw>
                  </a:effectLst>
                </a:rPr>
                <a:t>Permohonan</a:t>
              </a:r>
              <a:endParaRPr lang="en-US" dirty="0">
                <a:ln w="0"/>
                <a:solidFill>
                  <a:schemeClr val="tx1"/>
                </a:solidFill>
                <a:effectLst>
                  <a:outerShdw blurRad="38100" dist="19050" dir="2700000" algn="tl" rotWithShape="0">
                    <a:schemeClr val="dk1">
                      <a:alpha val="40000"/>
                    </a:schemeClr>
                  </a:outerShdw>
                </a:effectLst>
              </a:endParaRPr>
            </a:p>
          </p:txBody>
        </p:sp>
        <p:sp>
          <p:nvSpPr>
            <p:cNvPr id="64" name="Up Arrow 63"/>
            <p:cNvSpPr/>
            <p:nvPr/>
          </p:nvSpPr>
          <p:spPr>
            <a:xfrm rot="16200000">
              <a:off x="8853539" y="3141641"/>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Flowchart: Process 64"/>
            <p:cNvSpPr/>
            <p:nvPr/>
          </p:nvSpPr>
          <p:spPr>
            <a:xfrm>
              <a:off x="9398937" y="2952856"/>
              <a:ext cx="1819656" cy="896112"/>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Tim </a:t>
              </a:r>
              <a:r>
                <a:rPr lang="en-US" dirty="0" err="1">
                  <a:ln w="0"/>
                  <a:solidFill>
                    <a:schemeClr val="tx1"/>
                  </a:solidFill>
                  <a:effectLst>
                    <a:outerShdw blurRad="38100" dist="19050" dir="2700000" algn="tl" rotWithShape="0">
                      <a:schemeClr val="dk1">
                        <a:alpha val="40000"/>
                      </a:schemeClr>
                    </a:outerShdw>
                  </a:effectLst>
                </a:rPr>
                <a:t>Teknis</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Aplikasi</a:t>
              </a:r>
              <a:endParaRPr lang="en-US" dirty="0">
                <a:ln w="0"/>
                <a:solidFill>
                  <a:schemeClr val="tx1"/>
                </a:solidFill>
                <a:effectLst>
                  <a:outerShdw blurRad="38100" dist="19050" dir="2700000" algn="tl" rotWithShape="0">
                    <a:schemeClr val="dk1">
                      <a:alpha val="40000"/>
                    </a:schemeClr>
                  </a:outerShdw>
                </a:effectLst>
              </a:endParaRPr>
            </a:p>
          </p:txBody>
        </p:sp>
        <p:sp>
          <p:nvSpPr>
            <p:cNvPr id="15" name="Flowchart: Decision 14"/>
            <p:cNvSpPr/>
            <p:nvPr/>
          </p:nvSpPr>
          <p:spPr>
            <a:xfrm>
              <a:off x="6691009" y="4589632"/>
              <a:ext cx="2074698" cy="1399688"/>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Disetujui</a:t>
              </a:r>
              <a:r>
                <a:rPr lang="en-US" dirty="0" smtClean="0">
                  <a:ln w="0"/>
                  <a:solidFill>
                    <a:schemeClr val="tx1"/>
                  </a:solidFill>
                  <a:effectLst>
                    <a:outerShdw blurRad="38100" dist="19050" dir="2700000" algn="tl" rotWithShape="0">
                      <a:schemeClr val="dk1">
                        <a:alpha val="40000"/>
                      </a:schemeClr>
                    </a:outerShdw>
                  </a:effectLst>
                </a:rPr>
                <a:t>?</a:t>
              </a:r>
              <a:endParaRPr lang="en-US" dirty="0">
                <a:ln w="0"/>
                <a:solidFill>
                  <a:schemeClr val="tx1"/>
                </a:solidFill>
                <a:effectLst>
                  <a:outerShdw blurRad="38100" dist="19050" dir="2700000" algn="tl" rotWithShape="0">
                    <a:schemeClr val="dk1">
                      <a:alpha val="40000"/>
                    </a:schemeClr>
                  </a:outerShdw>
                </a:effectLst>
              </a:endParaRPr>
            </a:p>
          </p:txBody>
        </p:sp>
        <p:sp>
          <p:nvSpPr>
            <p:cNvPr id="68" name="Up Arrow 67"/>
            <p:cNvSpPr/>
            <p:nvPr/>
          </p:nvSpPr>
          <p:spPr>
            <a:xfrm rot="10800000">
              <a:off x="7555399" y="4019013"/>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Flowchart: Card 15"/>
            <p:cNvSpPr/>
            <p:nvPr/>
          </p:nvSpPr>
          <p:spPr>
            <a:xfrm>
              <a:off x="797200" y="4773897"/>
              <a:ext cx="2068790" cy="1179576"/>
            </a:xfrm>
            <a:prstGeom prst="flowChartPunchedCa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pc="50" dirty="0" smtClean="0">
                  <a:ln w="9525" cmpd="sng">
                    <a:solidFill>
                      <a:schemeClr val="bg1"/>
                    </a:solidFill>
                    <a:prstDash val="solid"/>
                  </a:ln>
                  <a:solidFill>
                    <a:schemeClr val="bg1"/>
                  </a:solidFill>
                  <a:effectLst>
                    <a:glow rad="38100">
                      <a:schemeClr val="accent1">
                        <a:alpha val="40000"/>
                      </a:schemeClr>
                    </a:glow>
                  </a:effectLst>
                </a:rPr>
                <a:t>Subdomain/E-Mail </a:t>
              </a:r>
              <a:r>
                <a:rPr lang="en-US" b="1" spc="50" dirty="0" err="1" smtClean="0">
                  <a:ln w="9525" cmpd="sng">
                    <a:solidFill>
                      <a:schemeClr val="bg1"/>
                    </a:solidFill>
                    <a:prstDash val="solid"/>
                  </a:ln>
                  <a:solidFill>
                    <a:schemeClr val="bg1"/>
                  </a:solidFill>
                  <a:effectLst>
                    <a:glow rad="38100">
                      <a:schemeClr val="accent1">
                        <a:alpha val="40000"/>
                      </a:schemeClr>
                    </a:glow>
                  </a:effectLst>
                </a:rPr>
                <a:t>Pemohon</a:t>
              </a:r>
              <a:endParaRPr 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70" name="Up Arrow 69"/>
            <p:cNvSpPr/>
            <p:nvPr/>
          </p:nvSpPr>
          <p:spPr>
            <a:xfrm rot="16200000">
              <a:off x="5853919" y="4787441"/>
              <a:ext cx="342878" cy="100407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TextBox 70"/>
            <p:cNvSpPr txBox="1"/>
            <p:nvPr/>
          </p:nvSpPr>
          <p:spPr>
            <a:xfrm>
              <a:off x="5870328" y="4810259"/>
              <a:ext cx="425116" cy="307777"/>
            </a:xfrm>
            <a:prstGeom prst="rect">
              <a:avLst/>
            </a:prstGeom>
            <a:noFill/>
          </p:spPr>
          <p:txBody>
            <a:bodyPr wrap="none" rtlCol="0">
              <a:spAutoFit/>
            </a:bodyPr>
            <a:lstStyle/>
            <a:p>
              <a:r>
                <a:rPr lang="en-US" dirty="0" smtClean="0"/>
                <a:t>YA</a:t>
              </a:r>
              <a:endParaRPr lang="en-US" dirty="0"/>
            </a:p>
          </p:txBody>
        </p:sp>
        <p:sp>
          <p:nvSpPr>
            <p:cNvPr id="72" name="Vertical Scroll 71"/>
            <p:cNvSpPr/>
            <p:nvPr/>
          </p:nvSpPr>
          <p:spPr>
            <a:xfrm>
              <a:off x="9586388" y="4553239"/>
              <a:ext cx="2044780" cy="1637104"/>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Surat </a:t>
              </a:r>
              <a:r>
                <a:rPr lang="en-US" dirty="0" err="1" smtClean="0">
                  <a:ln w="0"/>
                  <a:solidFill>
                    <a:schemeClr val="tx1"/>
                  </a:solidFill>
                  <a:effectLst>
                    <a:outerShdw blurRad="38100" dist="19050" dir="2700000" algn="tl" rotWithShape="0">
                      <a:schemeClr val="dk1">
                        <a:alpha val="40000"/>
                      </a:schemeClr>
                    </a:outerShdw>
                  </a:effectLst>
                </a:rPr>
                <a:t>Balasan</a:t>
              </a:r>
              <a:r>
                <a:rPr lang="en-US" dirty="0" smtClean="0">
                  <a:ln w="0"/>
                  <a:solidFill>
                    <a:schemeClr val="tx1"/>
                  </a:solidFill>
                  <a:effectLst>
                    <a:outerShdw blurRad="38100" dist="19050" dir="2700000" algn="tl" rotWithShape="0">
                      <a:schemeClr val="dk1">
                        <a:alpha val="40000"/>
                      </a:schemeClr>
                    </a:outerShdw>
                  </a:effectLst>
                </a:rPr>
                <a:t> Status </a:t>
              </a:r>
              <a:r>
                <a:rPr lang="en-US" dirty="0" err="1" smtClean="0">
                  <a:ln w="0"/>
                  <a:solidFill>
                    <a:schemeClr val="tx1"/>
                  </a:solidFill>
                  <a:effectLst>
                    <a:outerShdw blurRad="38100" dist="19050" dir="2700000" algn="tl" rotWithShape="0">
                      <a:schemeClr val="dk1">
                        <a:alpha val="40000"/>
                      </a:schemeClr>
                    </a:outerShdw>
                  </a:effectLst>
                </a:rPr>
                <a:t>Permohonan</a:t>
              </a:r>
              <a:endParaRPr lang="en-US" dirty="0"/>
            </a:p>
          </p:txBody>
        </p:sp>
        <p:sp>
          <p:nvSpPr>
            <p:cNvPr id="73" name="Up Arrow 72"/>
            <p:cNvSpPr/>
            <p:nvPr/>
          </p:nvSpPr>
          <p:spPr>
            <a:xfrm rot="5400000">
              <a:off x="9053594" y="4928121"/>
              <a:ext cx="342878" cy="722709"/>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TextBox 73"/>
            <p:cNvSpPr txBox="1"/>
            <p:nvPr/>
          </p:nvSpPr>
          <p:spPr>
            <a:xfrm>
              <a:off x="8753522" y="4867903"/>
              <a:ext cx="713657" cy="307777"/>
            </a:xfrm>
            <a:prstGeom prst="rect">
              <a:avLst/>
            </a:prstGeom>
            <a:noFill/>
          </p:spPr>
          <p:txBody>
            <a:bodyPr wrap="none" rtlCol="0">
              <a:spAutoFit/>
            </a:bodyPr>
            <a:lstStyle/>
            <a:p>
              <a:r>
                <a:rPr lang="en-US" dirty="0" smtClean="0"/>
                <a:t>TIDAK</a:t>
              </a:r>
              <a:endParaRPr lang="en-US" dirty="0"/>
            </a:p>
          </p:txBody>
        </p:sp>
        <p:cxnSp>
          <p:nvCxnSpPr>
            <p:cNvPr id="46" name="Elbow Connector 45"/>
            <p:cNvCxnSpPr>
              <a:endCxn id="16" idx="0"/>
            </p:cNvCxnSpPr>
            <p:nvPr/>
          </p:nvCxnSpPr>
          <p:spPr>
            <a:xfrm rot="16200000" flipH="1">
              <a:off x="233544" y="3175845"/>
              <a:ext cx="2042499" cy="1153604"/>
            </a:xfrm>
            <a:prstGeom prst="bentConnector3">
              <a:avLst>
                <a:gd name="adj1" fmla="val 50000"/>
              </a:avLst>
            </a:prstGeom>
            <a:ln>
              <a:headEnd type="triangle"/>
              <a:tailEnd type="none"/>
            </a:ln>
          </p:spPr>
          <p:style>
            <a:lnRef idx="3">
              <a:schemeClr val="accent6"/>
            </a:lnRef>
            <a:fillRef idx="0">
              <a:schemeClr val="accent6"/>
            </a:fillRef>
            <a:effectRef idx="2">
              <a:schemeClr val="accent6"/>
            </a:effectRef>
            <a:fontRef idx="minor">
              <a:schemeClr val="tx1"/>
            </a:fontRef>
          </p:style>
        </p:cxnSp>
        <p:cxnSp>
          <p:nvCxnSpPr>
            <p:cNvPr id="57" name="Elbow Connector 56"/>
            <p:cNvCxnSpPr/>
            <p:nvPr/>
          </p:nvCxnSpPr>
          <p:spPr>
            <a:xfrm rot="10800000">
              <a:off x="676352" y="1246078"/>
              <a:ext cx="10750178" cy="4069152"/>
            </a:xfrm>
            <a:prstGeom prst="bentConnector4">
              <a:avLst>
                <a:gd name="adj1" fmla="val -3681"/>
                <a:gd name="adj2" fmla="val 110877"/>
              </a:avLst>
            </a:prstGeom>
            <a:ln>
              <a:tailEnd type="triangle"/>
            </a:ln>
          </p:spPr>
          <p:style>
            <a:lnRef idx="3">
              <a:schemeClr val="accent6"/>
            </a:lnRef>
            <a:fillRef idx="0">
              <a:schemeClr val="accent6"/>
            </a:fillRef>
            <a:effectRef idx="2">
              <a:schemeClr val="accent6"/>
            </a:effectRef>
            <a:fontRef idx="minor">
              <a:schemeClr val="tx1"/>
            </a:fontRef>
          </p:style>
        </p:cxnSp>
        <p:sp>
          <p:nvSpPr>
            <p:cNvPr id="117" name="Vertical Scroll 116"/>
            <p:cNvSpPr/>
            <p:nvPr/>
          </p:nvSpPr>
          <p:spPr>
            <a:xfrm>
              <a:off x="3396735" y="4520879"/>
              <a:ext cx="2044780" cy="1637104"/>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Surat </a:t>
              </a:r>
              <a:r>
                <a:rPr lang="en-US" dirty="0" err="1" smtClean="0">
                  <a:ln w="0"/>
                  <a:solidFill>
                    <a:schemeClr val="tx1"/>
                  </a:solidFill>
                  <a:effectLst>
                    <a:outerShdw blurRad="38100" dist="19050" dir="2700000" algn="tl" rotWithShape="0">
                      <a:schemeClr val="dk1">
                        <a:alpha val="40000"/>
                      </a:schemeClr>
                    </a:outerShdw>
                  </a:effectLst>
                </a:rPr>
                <a:t>Balasan</a:t>
              </a:r>
              <a:r>
                <a:rPr lang="en-US" dirty="0" smtClean="0">
                  <a:ln w="0"/>
                  <a:solidFill>
                    <a:schemeClr val="tx1"/>
                  </a:solidFill>
                  <a:effectLst>
                    <a:outerShdw blurRad="38100" dist="19050" dir="2700000" algn="tl" rotWithShape="0">
                      <a:schemeClr val="dk1">
                        <a:alpha val="40000"/>
                      </a:schemeClr>
                    </a:outerShdw>
                  </a:effectLst>
                </a:rPr>
                <a:t> Status </a:t>
              </a:r>
              <a:r>
                <a:rPr lang="en-US" dirty="0" err="1" smtClean="0">
                  <a:ln w="0"/>
                  <a:solidFill>
                    <a:schemeClr val="tx1"/>
                  </a:solidFill>
                  <a:effectLst>
                    <a:outerShdw blurRad="38100" dist="19050" dir="2700000" algn="tl" rotWithShape="0">
                      <a:schemeClr val="dk1">
                        <a:alpha val="40000"/>
                      </a:schemeClr>
                    </a:outerShdw>
                  </a:effectLst>
                </a:rPr>
                <a:t>Permohonan</a:t>
              </a:r>
              <a:endParaRPr lang="en-US" dirty="0"/>
            </a:p>
          </p:txBody>
        </p:sp>
        <p:sp>
          <p:nvSpPr>
            <p:cNvPr id="119" name="Up Arrow 118"/>
            <p:cNvSpPr/>
            <p:nvPr/>
          </p:nvSpPr>
          <p:spPr>
            <a:xfrm rot="16200000">
              <a:off x="3020176" y="5030204"/>
              <a:ext cx="342878" cy="51854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1"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9456223"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ALUR PEMBUATAN APLIKASI DAN SUBDOMAIN/EMAIL OPD</a:t>
            </a:r>
            <a:endParaRPr sz="2400" dirty="0"/>
          </a:p>
        </p:txBody>
      </p:sp>
      <p:sp>
        <p:nvSpPr>
          <p:cNvPr id="28" name="Rectangle 27"/>
          <p:cNvSpPr/>
          <p:nvPr/>
        </p:nvSpPr>
        <p:spPr>
          <a:xfrm>
            <a:off x="332102" y="1299809"/>
            <a:ext cx="11640312" cy="5078313"/>
          </a:xfrm>
          <a:prstGeom prst="rect">
            <a:avLst/>
          </a:prstGeom>
        </p:spPr>
        <p:txBody>
          <a:bodyPr wrap="square">
            <a:spAutoFit/>
          </a:bodyPr>
          <a:lstStyle/>
          <a:p>
            <a:pPr algn="just"/>
            <a:r>
              <a:rPr lang="en-US" sz="3600" dirty="0" smtClean="0"/>
              <a:t>1.</a:t>
            </a:r>
            <a:r>
              <a:rPr lang="en-US" sz="3600" dirty="0"/>
              <a:t> </a:t>
            </a:r>
            <a:r>
              <a:rPr lang="en-US" sz="3600" dirty="0" smtClean="0"/>
              <a:t>Lama </a:t>
            </a:r>
            <a:r>
              <a:rPr lang="en-US" sz="3600" dirty="0"/>
              <a:t>Proses</a:t>
            </a:r>
          </a:p>
          <a:p>
            <a:pPr algn="just"/>
            <a:r>
              <a:rPr lang="en-US" sz="3600" dirty="0" smtClean="0"/>
              <a:t>	1-2 </a:t>
            </a:r>
            <a:r>
              <a:rPr lang="en-US" sz="3600" dirty="0" err="1"/>
              <a:t>hari</a:t>
            </a:r>
            <a:r>
              <a:rPr lang="en-US" sz="3600" dirty="0"/>
              <a:t> (</a:t>
            </a:r>
            <a:r>
              <a:rPr lang="en-US" sz="3600" dirty="0" err="1"/>
              <a:t>jika</a:t>
            </a:r>
            <a:r>
              <a:rPr lang="en-US" sz="3600" dirty="0"/>
              <a:t> </a:t>
            </a:r>
            <a:r>
              <a:rPr lang="en-US" sz="3600" dirty="0" err="1"/>
              <a:t>tidak</a:t>
            </a:r>
            <a:r>
              <a:rPr lang="en-US" sz="3600" dirty="0"/>
              <a:t> </a:t>
            </a:r>
            <a:r>
              <a:rPr lang="en-US" sz="3600" dirty="0" err="1"/>
              <a:t>termasuk</a:t>
            </a:r>
            <a:r>
              <a:rPr lang="en-US" sz="3600" dirty="0"/>
              <a:t> proses </a:t>
            </a:r>
            <a:r>
              <a:rPr lang="en-US" sz="3600" dirty="0" err="1"/>
              <a:t>analisa</a:t>
            </a:r>
            <a:r>
              <a:rPr lang="en-US" sz="3600" dirty="0"/>
              <a:t> : </a:t>
            </a:r>
            <a:r>
              <a:rPr lang="en-US" sz="3600" dirty="0" smtClean="0"/>
              <a:t>	vulnerability </a:t>
            </a:r>
            <a:r>
              <a:rPr lang="en-US" sz="3600" dirty="0"/>
              <a:t>assessment </a:t>
            </a:r>
            <a:r>
              <a:rPr lang="en-US" sz="3600" dirty="0" err="1"/>
              <a:t>dan</a:t>
            </a:r>
            <a:r>
              <a:rPr lang="en-US" sz="3600" dirty="0"/>
              <a:t> penetration test).</a:t>
            </a:r>
          </a:p>
          <a:p>
            <a:pPr algn="just"/>
            <a:r>
              <a:rPr lang="en-US" sz="3600" dirty="0" smtClean="0"/>
              <a:t>2. </a:t>
            </a:r>
            <a:r>
              <a:rPr lang="en-US" sz="3600" dirty="0" err="1"/>
              <a:t>Biaya</a:t>
            </a:r>
            <a:endParaRPr lang="en-US" sz="3600" dirty="0"/>
          </a:p>
          <a:p>
            <a:pPr algn="just"/>
            <a:r>
              <a:rPr lang="en-US" sz="3600" dirty="0" smtClean="0"/>
              <a:t>	</a:t>
            </a:r>
            <a:r>
              <a:rPr lang="en-US" sz="3600" dirty="0" err="1" smtClean="0"/>
              <a:t>Tidak</a:t>
            </a:r>
            <a:r>
              <a:rPr lang="en-US" sz="3600" dirty="0" smtClean="0"/>
              <a:t> </a:t>
            </a:r>
            <a:r>
              <a:rPr lang="en-US" sz="3600" dirty="0" err="1"/>
              <a:t>ada</a:t>
            </a:r>
            <a:r>
              <a:rPr lang="en-US" sz="3600" dirty="0"/>
              <a:t> </a:t>
            </a:r>
            <a:r>
              <a:rPr lang="en-US" sz="3600" dirty="0" err="1" smtClean="0"/>
              <a:t>biaya</a:t>
            </a:r>
            <a:endParaRPr lang="en-US" sz="3600" dirty="0" smtClean="0"/>
          </a:p>
          <a:p>
            <a:endParaRPr lang="en-US" sz="3600" dirty="0" smtClean="0"/>
          </a:p>
          <a:p>
            <a:r>
              <a:rPr lang="en-US" sz="3600" i="1" dirty="0" err="1" smtClean="0"/>
              <a:t>Selengkapnya</a:t>
            </a:r>
            <a:r>
              <a:rPr lang="en-US" sz="3600" i="1" dirty="0" smtClean="0"/>
              <a:t> </a:t>
            </a:r>
            <a:r>
              <a:rPr lang="en-US" sz="3600" i="1" dirty="0"/>
              <a:t>di: </a:t>
            </a:r>
            <a:r>
              <a:rPr lang="en-US" sz="3600" dirty="0">
                <a:solidFill>
                  <a:srgbClr val="FF0000"/>
                </a:solidFill>
              </a:rPr>
              <a:t>http://</a:t>
            </a:r>
            <a:r>
              <a:rPr lang="en-US" sz="3600" dirty="0" smtClean="0">
                <a:solidFill>
                  <a:srgbClr val="FF0000"/>
                </a:solidFill>
              </a:rPr>
              <a:t>kominfo.merauke.go.id/pages/permohonan-subdomain-dan-hosting-opd</a:t>
            </a:r>
            <a:endParaRPr lang="en-US" sz="3600" dirty="0">
              <a:solidFill>
                <a:srgbClr val="FF0000"/>
              </a:solidFill>
            </a:endParaRPr>
          </a:p>
        </p:txBody>
      </p:sp>
      <p:sp>
        <p:nvSpPr>
          <p:cNvPr id="4"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17787036"/>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9456223"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ALUR PEMBUATAN APLIKASI DAN SUBDOMAIN/EMAIL OPD</a:t>
            </a:r>
            <a:endParaRPr sz="2400" dirty="0"/>
          </a:p>
        </p:txBody>
      </p:sp>
      <p:sp>
        <p:nvSpPr>
          <p:cNvPr id="4"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TextBox 4"/>
          <p:cNvSpPr txBox="1"/>
          <p:nvPr/>
        </p:nvSpPr>
        <p:spPr>
          <a:xfrm>
            <a:off x="302919" y="913427"/>
            <a:ext cx="10945368" cy="3970318"/>
          </a:xfrm>
          <a:prstGeom prst="rect">
            <a:avLst/>
          </a:prstGeom>
          <a:noFill/>
        </p:spPr>
        <p:txBody>
          <a:bodyPr wrap="square" rtlCol="0">
            <a:spAutoFit/>
          </a:bodyPr>
          <a:lstStyle/>
          <a:p>
            <a:pPr algn="just"/>
            <a:r>
              <a:rPr lang="en-US" sz="2800" b="1" dirty="0" err="1" smtClean="0"/>
              <a:t>Peraturan</a:t>
            </a:r>
            <a:r>
              <a:rPr lang="en-US" sz="2800" b="1" dirty="0" smtClean="0"/>
              <a:t> </a:t>
            </a:r>
            <a:r>
              <a:rPr lang="en-US" sz="2800" b="1" dirty="0" err="1"/>
              <a:t>Menteri</a:t>
            </a:r>
            <a:r>
              <a:rPr lang="en-US" sz="2800" b="1" dirty="0"/>
              <a:t> </a:t>
            </a:r>
            <a:r>
              <a:rPr lang="en-US" sz="2800" b="1" dirty="0" err="1"/>
              <a:t>Kominfo</a:t>
            </a:r>
            <a:r>
              <a:rPr lang="en-US" sz="2800" b="1" dirty="0"/>
              <a:t> </a:t>
            </a:r>
            <a:r>
              <a:rPr lang="en-US" sz="2800" b="1" dirty="0" err="1"/>
              <a:t>Nomor</a:t>
            </a:r>
            <a:r>
              <a:rPr lang="en-US" sz="2800" b="1" dirty="0"/>
              <a:t> 5 </a:t>
            </a:r>
            <a:r>
              <a:rPr lang="en-US" sz="2800" b="1" dirty="0" err="1"/>
              <a:t>tahun</a:t>
            </a:r>
            <a:r>
              <a:rPr lang="en-US" sz="2800" b="1" dirty="0"/>
              <a:t> </a:t>
            </a:r>
            <a:r>
              <a:rPr lang="en-US" sz="2800" b="1" dirty="0" smtClean="0"/>
              <a:t>2015 </a:t>
            </a:r>
            <a:r>
              <a:rPr lang="en-US" sz="2800" b="1" dirty="0" err="1" smtClean="0"/>
              <a:t>tentang</a:t>
            </a:r>
            <a:r>
              <a:rPr lang="en-US" sz="2800" b="1" dirty="0" smtClean="0"/>
              <a:t> Register Nama Domain </a:t>
            </a:r>
            <a:r>
              <a:rPr lang="en-US" sz="2800" b="1" dirty="0" err="1"/>
              <a:t>I</a:t>
            </a:r>
            <a:r>
              <a:rPr lang="en-US" sz="2800" b="1" dirty="0" err="1" smtClean="0"/>
              <a:t>nstansi</a:t>
            </a:r>
            <a:r>
              <a:rPr lang="en-US" sz="2800" b="1" dirty="0" smtClean="0"/>
              <a:t> </a:t>
            </a:r>
            <a:r>
              <a:rPr lang="en-US" sz="2800" b="1" dirty="0" err="1"/>
              <a:t>P</a:t>
            </a:r>
            <a:r>
              <a:rPr lang="en-US" sz="2800" b="1" dirty="0" err="1" smtClean="0"/>
              <a:t>enyelenggara</a:t>
            </a:r>
            <a:r>
              <a:rPr lang="en-US" sz="2800" b="1" dirty="0" smtClean="0"/>
              <a:t> Negara, </a:t>
            </a:r>
            <a:r>
              <a:rPr lang="en-US" sz="2800" dirty="0" err="1" smtClean="0"/>
              <a:t>pada</a:t>
            </a:r>
            <a:r>
              <a:rPr lang="en-US" sz="2800" dirty="0" smtClean="0"/>
              <a:t> BAB III </a:t>
            </a:r>
            <a:r>
              <a:rPr lang="en-US" sz="2800" dirty="0" err="1" smtClean="0"/>
              <a:t>pasal</a:t>
            </a:r>
            <a:r>
              <a:rPr lang="en-US" sz="2800" dirty="0" smtClean="0"/>
              <a:t> 4 </a:t>
            </a:r>
            <a:r>
              <a:rPr lang="en-US" sz="2800" dirty="0" err="1" smtClean="0"/>
              <a:t>poin</a:t>
            </a:r>
            <a:r>
              <a:rPr lang="en-US" sz="2800" dirty="0" smtClean="0"/>
              <a:t> (1) </a:t>
            </a:r>
            <a:r>
              <a:rPr lang="en-US" sz="2800" dirty="0" err="1" smtClean="0"/>
              <a:t>berbunyi</a:t>
            </a:r>
            <a:r>
              <a:rPr lang="en-US" sz="2800" dirty="0" smtClean="0"/>
              <a:t> “</a:t>
            </a:r>
            <a:r>
              <a:rPr lang="en-US" sz="2800" b="1" dirty="0" err="1"/>
              <a:t>Instansi</a:t>
            </a:r>
            <a:r>
              <a:rPr lang="en-US" sz="2800" b="1" dirty="0"/>
              <a:t> </a:t>
            </a:r>
            <a:r>
              <a:rPr lang="en-US" sz="2800" b="1" dirty="0" err="1"/>
              <a:t>wajib</a:t>
            </a:r>
            <a:r>
              <a:rPr lang="en-US" sz="2800" b="1" dirty="0"/>
              <a:t> </a:t>
            </a:r>
            <a:r>
              <a:rPr lang="en-US" sz="2800" b="1" dirty="0" err="1"/>
              <a:t>mendaftarkan</a:t>
            </a:r>
            <a:r>
              <a:rPr lang="en-US" sz="2800" b="1" dirty="0"/>
              <a:t> </a:t>
            </a:r>
            <a:r>
              <a:rPr lang="en-US" sz="2800" b="1" dirty="0" err="1"/>
              <a:t>dan</a:t>
            </a:r>
            <a:r>
              <a:rPr lang="en-US" sz="2800" b="1" dirty="0"/>
              <a:t> </a:t>
            </a:r>
            <a:r>
              <a:rPr lang="en-US" sz="2800" b="1" dirty="0" err="1"/>
              <a:t>menggunakan</a:t>
            </a:r>
            <a:r>
              <a:rPr lang="en-US" sz="2800" b="1" dirty="0"/>
              <a:t> Nama Domain </a:t>
            </a:r>
            <a:r>
              <a:rPr lang="en-US" sz="2800" b="1" dirty="0" err="1"/>
              <a:t>sebagai</a:t>
            </a:r>
            <a:r>
              <a:rPr lang="en-US" sz="2800" b="1" dirty="0"/>
              <a:t> </a:t>
            </a:r>
            <a:r>
              <a:rPr lang="en-US" sz="2800" b="1" dirty="0" err="1"/>
              <a:t>alamat</a:t>
            </a:r>
            <a:r>
              <a:rPr lang="en-US" sz="2800" b="1" dirty="0"/>
              <a:t> </a:t>
            </a:r>
            <a:r>
              <a:rPr lang="en-US" sz="2800" b="1" dirty="0" err="1"/>
              <a:t>elektronik</a:t>
            </a:r>
            <a:r>
              <a:rPr lang="en-US" sz="2800" b="1" dirty="0"/>
              <a:t> </a:t>
            </a:r>
            <a:r>
              <a:rPr lang="en-US" sz="2800" b="1" dirty="0" err="1"/>
              <a:t>resmi</a:t>
            </a:r>
            <a:r>
              <a:rPr lang="en-US" sz="2800" b="1" dirty="0"/>
              <a:t> </a:t>
            </a:r>
            <a:r>
              <a:rPr lang="en-US" sz="2800" b="1" dirty="0" err="1" smtClean="0"/>
              <a:t>Instansi</a:t>
            </a:r>
            <a:r>
              <a:rPr lang="en-US" sz="2800" dirty="0" smtClean="0"/>
              <a:t>”. </a:t>
            </a:r>
            <a:r>
              <a:rPr lang="en-US" sz="2800" dirty="0" err="1" smtClean="0"/>
              <a:t>Oleh</a:t>
            </a:r>
            <a:r>
              <a:rPr lang="en-US" sz="2800" dirty="0" smtClean="0"/>
              <a:t> </a:t>
            </a:r>
            <a:r>
              <a:rPr lang="en-US" sz="2800" dirty="0" err="1" smtClean="0"/>
              <a:t>sebab</a:t>
            </a:r>
            <a:r>
              <a:rPr lang="en-US" sz="2800" dirty="0" smtClean="0"/>
              <a:t> </a:t>
            </a:r>
            <a:r>
              <a:rPr lang="en-US" sz="2800" dirty="0" err="1" smtClean="0"/>
              <a:t>itu</a:t>
            </a:r>
            <a:r>
              <a:rPr lang="en-US" sz="2800" dirty="0" smtClean="0"/>
              <a:t>, </a:t>
            </a:r>
            <a:r>
              <a:rPr lang="en-US" sz="2800" dirty="0" err="1" smtClean="0"/>
              <a:t>Dinas</a:t>
            </a:r>
            <a:r>
              <a:rPr lang="en-US" sz="2800" dirty="0" smtClean="0"/>
              <a:t> </a:t>
            </a:r>
            <a:r>
              <a:rPr lang="en-US" sz="2800" dirty="0" err="1" smtClean="0"/>
              <a:t>Kominfo</a:t>
            </a:r>
            <a:r>
              <a:rPr lang="en-US" sz="2800" dirty="0" smtClean="0"/>
              <a:t> </a:t>
            </a:r>
            <a:r>
              <a:rPr lang="en-US" sz="2800" dirty="0" err="1" smtClean="0"/>
              <a:t>mendorong</a:t>
            </a:r>
            <a:r>
              <a:rPr lang="en-US" sz="2800" dirty="0" smtClean="0"/>
              <a:t> agar OPD di </a:t>
            </a:r>
            <a:r>
              <a:rPr lang="en-US" sz="2800" dirty="0" err="1" smtClean="0"/>
              <a:t>Lingkup</a:t>
            </a:r>
            <a:r>
              <a:rPr lang="en-US" sz="2800" dirty="0" smtClean="0"/>
              <a:t> </a:t>
            </a:r>
            <a:r>
              <a:rPr lang="en-US" sz="2800" dirty="0" err="1" smtClean="0"/>
              <a:t>Pemerintah</a:t>
            </a:r>
            <a:r>
              <a:rPr lang="en-US" sz="2800" dirty="0" smtClean="0"/>
              <a:t> </a:t>
            </a:r>
            <a:r>
              <a:rPr lang="en-US" sz="2800" dirty="0" err="1" smtClean="0"/>
              <a:t>Kabupaten</a:t>
            </a:r>
            <a:r>
              <a:rPr lang="en-US" sz="2800" dirty="0" smtClean="0"/>
              <a:t> </a:t>
            </a:r>
            <a:r>
              <a:rPr lang="en-US" sz="2800" dirty="0" err="1" smtClean="0"/>
              <a:t>Merauke</a:t>
            </a:r>
            <a:r>
              <a:rPr lang="en-US" sz="2800" dirty="0" smtClean="0"/>
              <a:t> </a:t>
            </a:r>
            <a:r>
              <a:rPr lang="en-US" sz="2800" dirty="0" err="1" smtClean="0"/>
              <a:t>memiliki</a:t>
            </a:r>
            <a:r>
              <a:rPr lang="en-US" sz="2800" dirty="0" smtClean="0"/>
              <a:t> website yang </a:t>
            </a:r>
            <a:r>
              <a:rPr lang="en-US" sz="2800" dirty="0" err="1" smtClean="0"/>
              <a:t>menggunakan</a:t>
            </a:r>
            <a:r>
              <a:rPr lang="en-US" sz="2800" dirty="0" smtClean="0"/>
              <a:t> domain </a:t>
            </a:r>
            <a:r>
              <a:rPr lang="en-US" sz="2800" dirty="0" err="1" smtClean="0"/>
              <a:t>resmi</a:t>
            </a:r>
            <a:r>
              <a:rPr lang="en-US" sz="2800" dirty="0" smtClean="0"/>
              <a:t> </a:t>
            </a:r>
            <a:r>
              <a:rPr lang="en-US" sz="2800" dirty="0" err="1" smtClean="0"/>
              <a:t>milik</a:t>
            </a:r>
            <a:r>
              <a:rPr lang="en-US" sz="2800" dirty="0" smtClean="0"/>
              <a:t> </a:t>
            </a:r>
            <a:r>
              <a:rPr lang="en-US" sz="2800" dirty="0" err="1" smtClean="0"/>
              <a:t>Pemerintah</a:t>
            </a:r>
            <a:r>
              <a:rPr lang="en-US" sz="2800" dirty="0" smtClean="0"/>
              <a:t> Daerah (</a:t>
            </a:r>
            <a:r>
              <a:rPr lang="en-US" sz="2800" b="1" i="1" dirty="0" smtClean="0"/>
              <a:t>merauke.go.id</a:t>
            </a:r>
            <a:r>
              <a:rPr lang="en-US" sz="2800" dirty="0" smtClean="0"/>
              <a:t>) demi </a:t>
            </a:r>
            <a:r>
              <a:rPr lang="en-US" sz="2800" dirty="0" err="1" smtClean="0"/>
              <a:t>menjaga</a:t>
            </a:r>
            <a:r>
              <a:rPr lang="en-US" sz="2800" dirty="0" smtClean="0"/>
              <a:t> </a:t>
            </a:r>
            <a:r>
              <a:rPr lang="en-US" sz="2800" dirty="0" err="1" smtClean="0"/>
              <a:t>keamanan</a:t>
            </a:r>
            <a:r>
              <a:rPr lang="en-US" sz="2800" dirty="0" smtClean="0"/>
              <a:t> data </a:t>
            </a:r>
            <a:r>
              <a:rPr lang="en-US" sz="2800" dirty="0" err="1" smtClean="0"/>
              <a:t>dan</a:t>
            </a:r>
            <a:r>
              <a:rPr lang="en-US" sz="2800" dirty="0" smtClean="0"/>
              <a:t> </a:t>
            </a:r>
            <a:r>
              <a:rPr lang="en-US" sz="2800" dirty="0" err="1" smtClean="0"/>
              <a:t>kepercayaan</a:t>
            </a:r>
            <a:r>
              <a:rPr lang="en-US" sz="2800" dirty="0" smtClean="0"/>
              <a:t> </a:t>
            </a:r>
            <a:r>
              <a:rPr lang="en-US" sz="2800" dirty="0" err="1" smtClean="0"/>
              <a:t>publik</a:t>
            </a:r>
            <a:r>
              <a:rPr lang="en-US" sz="2800" dirty="0" smtClean="0"/>
              <a:t> </a:t>
            </a:r>
            <a:r>
              <a:rPr lang="en-US" sz="2800" dirty="0" err="1" smtClean="0"/>
              <a:t>terhadap</a:t>
            </a:r>
            <a:r>
              <a:rPr lang="en-US" sz="2800" dirty="0" smtClean="0"/>
              <a:t> </a:t>
            </a:r>
            <a:r>
              <a:rPr lang="en-US" sz="2800" dirty="0" err="1" smtClean="0"/>
              <a:t>suatu</a:t>
            </a:r>
            <a:r>
              <a:rPr lang="en-US" sz="2800" dirty="0" smtClean="0"/>
              <a:t> </a:t>
            </a:r>
            <a:r>
              <a:rPr lang="en-US" sz="2800" dirty="0" err="1" smtClean="0"/>
              <a:t>sistem</a:t>
            </a:r>
            <a:r>
              <a:rPr lang="en-US" sz="2800" dirty="0" smtClean="0"/>
              <a:t>/</a:t>
            </a:r>
            <a:r>
              <a:rPr lang="en-US" sz="2800" dirty="0" err="1" smtClean="0"/>
              <a:t>aplikasi</a:t>
            </a:r>
            <a:r>
              <a:rPr lang="en-US" sz="2800" dirty="0" smtClean="0"/>
              <a:t>.</a:t>
            </a:r>
          </a:p>
        </p:txBody>
      </p:sp>
    </p:spTree>
    <p:extLst>
      <p:ext uri="{BB962C8B-B14F-4D97-AF65-F5344CB8AC3E}">
        <p14:creationId xmlns:p14="http://schemas.microsoft.com/office/powerpoint/2010/main" val="3693073244"/>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10779336"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KEUNTUNGAN MENGGUNAKAN SUBDOMAIN/EMAIL RESMI PEMDA</a:t>
            </a:r>
            <a:endParaRPr sz="2400" dirty="0"/>
          </a:p>
        </p:txBody>
      </p:sp>
      <p:sp>
        <p:nvSpPr>
          <p:cNvPr id="4"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 name="Diagram 2"/>
          <p:cNvGraphicFramePr/>
          <p:nvPr>
            <p:extLst>
              <p:ext uri="{D42A27DB-BD31-4B8C-83A1-F6EECF244321}">
                <p14:modId xmlns:p14="http://schemas.microsoft.com/office/powerpoint/2010/main" val="3707407646"/>
              </p:ext>
            </p:extLst>
          </p:nvPr>
        </p:nvGraphicFramePr>
        <p:xfrm>
          <a:off x="414067" y="719667"/>
          <a:ext cx="11404121" cy="6207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80008"/>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54;p67"/>
          <p:cNvSpPr/>
          <p:nvPr/>
        </p:nvSpPr>
        <p:spPr>
          <a:xfrm>
            <a:off x="876645" y="2514249"/>
            <a:ext cx="10438706" cy="1820437"/>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5400" b="1" dirty="0">
                <a:solidFill>
                  <a:schemeClr val="lt1"/>
                </a:solidFill>
                <a:latin typeface="Trebuchet MS"/>
                <a:ea typeface="Trebuchet MS"/>
                <a:cs typeface="Trebuchet MS"/>
                <a:sym typeface="Trebuchet MS"/>
              </a:rPr>
              <a:t>DOMAIN </a:t>
            </a:r>
            <a:r>
              <a:rPr lang="en-ID" sz="5400" b="1" dirty="0" smtClean="0">
                <a:solidFill>
                  <a:schemeClr val="lt1"/>
                </a:solidFill>
                <a:latin typeface="Trebuchet MS"/>
                <a:ea typeface="Trebuchet MS"/>
                <a:cs typeface="Trebuchet MS"/>
                <a:sym typeface="Trebuchet MS"/>
              </a:rPr>
              <a:t>KEAMANAN INFRASTRUKTUR DAN APLIKASI</a:t>
            </a:r>
            <a:endParaRPr dirty="0"/>
          </a:p>
        </p:txBody>
      </p:sp>
      <p:sp>
        <p:nvSpPr>
          <p:cNvPr id="6" name="Google Shape;455;p67"/>
          <p:cNvSpPr/>
          <p:nvPr/>
        </p:nvSpPr>
        <p:spPr>
          <a:xfrm>
            <a:off x="3433645" y="4964395"/>
            <a:ext cx="5324707" cy="429322"/>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22610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9456223"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KEAMANAN INFRASTRUKTUR DAN APLIKASI</a:t>
            </a:r>
            <a:endParaRPr sz="2400" dirty="0"/>
          </a:p>
        </p:txBody>
      </p:sp>
      <p:sp>
        <p:nvSpPr>
          <p:cNvPr id="28" name="Rectangle 27"/>
          <p:cNvSpPr/>
          <p:nvPr/>
        </p:nvSpPr>
        <p:spPr>
          <a:xfrm>
            <a:off x="323476" y="868488"/>
            <a:ext cx="11640312" cy="5632311"/>
          </a:xfrm>
          <a:prstGeom prst="rect">
            <a:avLst/>
          </a:prstGeom>
        </p:spPr>
        <p:txBody>
          <a:bodyPr wrap="square">
            <a:spAutoFit/>
          </a:bodyPr>
          <a:lstStyle/>
          <a:p>
            <a:pPr algn="just"/>
            <a:r>
              <a:rPr lang="en-US" sz="3600" dirty="0" err="1" smtClean="0"/>
              <a:t>Seiring</a:t>
            </a:r>
            <a:r>
              <a:rPr lang="en-US" sz="3600" dirty="0" smtClean="0"/>
              <a:t> </a:t>
            </a:r>
            <a:r>
              <a:rPr lang="en-US" sz="3600" dirty="0" err="1" smtClean="0"/>
              <a:t>dengan</a:t>
            </a:r>
            <a:r>
              <a:rPr lang="en-US" sz="3600" dirty="0" smtClean="0"/>
              <a:t> </a:t>
            </a:r>
            <a:r>
              <a:rPr lang="en-US" sz="3600" dirty="0" err="1" smtClean="0"/>
              <a:t>perkembangan</a:t>
            </a:r>
            <a:r>
              <a:rPr lang="en-US" sz="3600" dirty="0" smtClean="0"/>
              <a:t> </a:t>
            </a:r>
            <a:r>
              <a:rPr lang="en-US" sz="3600" dirty="0" err="1" smtClean="0"/>
              <a:t>teknologi</a:t>
            </a:r>
            <a:r>
              <a:rPr lang="en-US" sz="3600" dirty="0" smtClean="0"/>
              <a:t> </a:t>
            </a:r>
            <a:r>
              <a:rPr lang="en-US" sz="3600" dirty="0" err="1" smtClean="0"/>
              <a:t>dan</a:t>
            </a:r>
            <a:r>
              <a:rPr lang="en-US" sz="3600" dirty="0" smtClean="0"/>
              <a:t> </a:t>
            </a:r>
            <a:r>
              <a:rPr lang="en-US" sz="3600" dirty="0" err="1" smtClean="0"/>
              <a:t>diiringi</a:t>
            </a:r>
            <a:r>
              <a:rPr lang="en-US" sz="3600" dirty="0" smtClean="0"/>
              <a:t> pula </a:t>
            </a:r>
            <a:r>
              <a:rPr lang="en-US" sz="3600" dirty="0" err="1" smtClean="0"/>
              <a:t>perkembangan</a:t>
            </a:r>
            <a:r>
              <a:rPr lang="en-US" sz="3600" dirty="0" smtClean="0"/>
              <a:t> </a:t>
            </a:r>
            <a:r>
              <a:rPr lang="en-US" sz="3600" dirty="0" err="1" smtClean="0"/>
              <a:t>teknik</a:t>
            </a:r>
            <a:r>
              <a:rPr lang="en-US" sz="3600" dirty="0" smtClean="0"/>
              <a:t> </a:t>
            </a:r>
            <a:r>
              <a:rPr lang="en-US" sz="3600" dirty="0" err="1" smtClean="0"/>
              <a:t>peretasan</a:t>
            </a:r>
            <a:r>
              <a:rPr lang="en-US" sz="3600" dirty="0" smtClean="0"/>
              <a:t> </a:t>
            </a:r>
            <a:r>
              <a:rPr lang="en-US" sz="3600" dirty="0" err="1" smtClean="0"/>
              <a:t>sistem</a:t>
            </a:r>
            <a:r>
              <a:rPr lang="en-US" sz="3600" dirty="0" smtClean="0"/>
              <a:t> </a:t>
            </a:r>
            <a:r>
              <a:rPr lang="en-US" sz="3600" dirty="0" err="1" smtClean="0"/>
              <a:t>keamanan</a:t>
            </a:r>
            <a:r>
              <a:rPr lang="en-US" sz="3600" dirty="0" smtClean="0"/>
              <a:t>, </a:t>
            </a:r>
            <a:r>
              <a:rPr lang="en-US" sz="3600" b="1" dirty="0" err="1"/>
              <a:t>Dinas</a:t>
            </a:r>
            <a:r>
              <a:rPr lang="en-US" sz="3600" b="1" dirty="0"/>
              <a:t> </a:t>
            </a:r>
            <a:r>
              <a:rPr lang="en-US" sz="3600" b="1" dirty="0" err="1"/>
              <a:t>Kominfo</a:t>
            </a:r>
            <a:r>
              <a:rPr lang="en-US" sz="3600" b="1" dirty="0"/>
              <a:t> </a:t>
            </a:r>
            <a:r>
              <a:rPr lang="en-US" sz="3600" b="1" dirty="0" err="1"/>
              <a:t>Kab</a:t>
            </a:r>
            <a:r>
              <a:rPr lang="en-US" sz="3600" b="1" dirty="0"/>
              <a:t>. </a:t>
            </a:r>
            <a:r>
              <a:rPr lang="en-US" sz="3600" b="1" dirty="0" err="1"/>
              <a:t>Merauke</a:t>
            </a:r>
            <a:r>
              <a:rPr lang="en-US" sz="3600" b="1" dirty="0"/>
              <a:t> </a:t>
            </a:r>
            <a:r>
              <a:rPr lang="en-US" sz="3600" dirty="0" err="1"/>
              <a:t>dalam</a:t>
            </a:r>
            <a:r>
              <a:rPr lang="en-US" sz="3600" dirty="0"/>
              <a:t> </a:t>
            </a:r>
            <a:r>
              <a:rPr lang="en-US" sz="3600" dirty="0" err="1"/>
              <a:t>setiap</a:t>
            </a:r>
            <a:r>
              <a:rPr lang="en-US" sz="3600" dirty="0"/>
              <a:t> </a:t>
            </a:r>
            <a:r>
              <a:rPr lang="en-US" sz="3600" dirty="0" err="1"/>
              <a:t>kegiatan</a:t>
            </a:r>
            <a:r>
              <a:rPr lang="en-US" sz="3600" dirty="0"/>
              <a:t> </a:t>
            </a:r>
            <a:r>
              <a:rPr lang="en-US" sz="3600" dirty="0" err="1"/>
              <a:t>pembuatan</a:t>
            </a:r>
            <a:r>
              <a:rPr lang="en-US" sz="3600" dirty="0"/>
              <a:t> </a:t>
            </a:r>
            <a:r>
              <a:rPr lang="en-US" sz="3600" dirty="0" err="1"/>
              <a:t>dan</a:t>
            </a:r>
            <a:r>
              <a:rPr lang="en-US" sz="3600" dirty="0"/>
              <a:t> </a:t>
            </a:r>
            <a:r>
              <a:rPr lang="en-US" sz="3600" dirty="0" err="1"/>
              <a:t>penerbitan</a:t>
            </a:r>
            <a:r>
              <a:rPr lang="en-US" sz="3600" dirty="0"/>
              <a:t> </a:t>
            </a:r>
            <a:r>
              <a:rPr lang="en-US" sz="3600" dirty="0" err="1"/>
              <a:t>aplikasi</a:t>
            </a:r>
            <a:r>
              <a:rPr lang="en-US" sz="3600" dirty="0"/>
              <a:t> di server </a:t>
            </a:r>
            <a:r>
              <a:rPr lang="en-US" sz="3600" dirty="0" err="1"/>
              <a:t>Pemda</a:t>
            </a:r>
            <a:r>
              <a:rPr lang="en-US" sz="3600" dirty="0"/>
              <a:t> </a:t>
            </a:r>
            <a:r>
              <a:rPr lang="en-US" sz="3600" dirty="0" err="1" smtClean="0"/>
              <a:t>Merauke</a:t>
            </a:r>
            <a:r>
              <a:rPr lang="en-US" sz="3600" dirty="0" smtClean="0"/>
              <a:t>, </a:t>
            </a:r>
            <a:r>
              <a:rPr lang="en-US" sz="3600" dirty="0" err="1"/>
              <a:t>selalu</a:t>
            </a:r>
            <a:r>
              <a:rPr lang="en-US" sz="3600" dirty="0"/>
              <a:t> </a:t>
            </a:r>
            <a:r>
              <a:rPr lang="en-US" sz="3600" dirty="0" err="1"/>
              <a:t>melakukan</a:t>
            </a:r>
            <a:r>
              <a:rPr lang="en-US" sz="3600" dirty="0"/>
              <a:t> </a:t>
            </a:r>
            <a:r>
              <a:rPr lang="en-US" sz="3600" dirty="0" err="1"/>
              <a:t>ujicoba</a:t>
            </a:r>
            <a:r>
              <a:rPr lang="en-US" sz="3600" dirty="0"/>
              <a:t> </a:t>
            </a:r>
            <a:r>
              <a:rPr lang="en-US" sz="3600" dirty="0" err="1"/>
              <a:t>dan</a:t>
            </a:r>
            <a:r>
              <a:rPr lang="en-US" sz="3600" dirty="0"/>
              <a:t> testing </a:t>
            </a:r>
            <a:r>
              <a:rPr lang="en-US" sz="3600" dirty="0" err="1"/>
              <a:t>terhadap</a:t>
            </a:r>
            <a:r>
              <a:rPr lang="en-US" sz="3600" dirty="0"/>
              <a:t> </a:t>
            </a:r>
            <a:r>
              <a:rPr lang="en-US" sz="3600" dirty="0" err="1"/>
              <a:t>kerentanan</a:t>
            </a:r>
            <a:r>
              <a:rPr lang="en-US" sz="3600" dirty="0"/>
              <a:t> </a:t>
            </a:r>
            <a:r>
              <a:rPr lang="en-US" sz="3600" dirty="0" err="1"/>
              <a:t>sebuah</a:t>
            </a:r>
            <a:r>
              <a:rPr lang="en-US" sz="3600" dirty="0"/>
              <a:t> </a:t>
            </a:r>
            <a:r>
              <a:rPr lang="en-US" sz="3600" dirty="0" err="1" smtClean="0"/>
              <a:t>aplikasi</a:t>
            </a:r>
            <a:r>
              <a:rPr lang="en-US" sz="3600" dirty="0" smtClean="0"/>
              <a:t> </a:t>
            </a:r>
            <a:r>
              <a:rPr lang="en-US" sz="3600" dirty="0" err="1" smtClean="0"/>
              <a:t>oleh</a:t>
            </a:r>
            <a:r>
              <a:rPr lang="en-US" sz="3600" dirty="0" smtClean="0"/>
              <a:t> </a:t>
            </a:r>
            <a:r>
              <a:rPr lang="en-US" sz="3600" dirty="0" err="1" smtClean="0"/>
              <a:t>pihak</a:t>
            </a:r>
            <a:r>
              <a:rPr lang="en-US" sz="3600" dirty="0" smtClean="0"/>
              <a:t> yang </a:t>
            </a:r>
            <a:r>
              <a:rPr lang="en-US" sz="3600" dirty="0" err="1" smtClean="0"/>
              <a:t>tidak</a:t>
            </a:r>
            <a:r>
              <a:rPr lang="en-US" sz="3600" dirty="0" smtClean="0"/>
              <a:t> </a:t>
            </a:r>
            <a:r>
              <a:rPr lang="en-US" sz="3600" dirty="0" err="1" smtClean="0"/>
              <a:t>bertanggungjawab</a:t>
            </a:r>
            <a:r>
              <a:rPr lang="en-US" sz="3600" dirty="0" smtClean="0"/>
              <a:t>, </a:t>
            </a:r>
            <a:r>
              <a:rPr lang="en-US" sz="3600" dirty="0" err="1"/>
              <a:t>baik</a:t>
            </a:r>
            <a:r>
              <a:rPr lang="en-US" sz="3600" dirty="0"/>
              <a:t> yang </a:t>
            </a:r>
            <a:r>
              <a:rPr lang="en-US" sz="3600" dirty="0" err="1"/>
              <a:t>dibuat</a:t>
            </a:r>
            <a:r>
              <a:rPr lang="en-US" sz="3600" dirty="0"/>
              <a:t> </a:t>
            </a:r>
            <a:r>
              <a:rPr lang="en-US" sz="3600" dirty="0" err="1"/>
              <a:t>secara</a:t>
            </a:r>
            <a:r>
              <a:rPr lang="en-US" sz="3600" dirty="0"/>
              <a:t> internal </a:t>
            </a:r>
            <a:r>
              <a:rPr lang="en-US" sz="3600" dirty="0" err="1"/>
              <a:t>maupun</a:t>
            </a:r>
            <a:r>
              <a:rPr lang="en-US" sz="3600" dirty="0"/>
              <a:t> </a:t>
            </a:r>
            <a:r>
              <a:rPr lang="en-US" sz="3600" dirty="0" err="1"/>
              <a:t>eksternal</a:t>
            </a:r>
            <a:r>
              <a:rPr lang="en-US" sz="3600" dirty="0"/>
              <a:t> (</a:t>
            </a:r>
            <a:r>
              <a:rPr lang="en-US" sz="3600" dirty="0" err="1"/>
              <a:t>pihak</a:t>
            </a:r>
            <a:r>
              <a:rPr lang="en-US" sz="3600" dirty="0"/>
              <a:t> </a:t>
            </a:r>
            <a:r>
              <a:rPr lang="en-US" sz="3600" dirty="0" err="1"/>
              <a:t>ketiga</a:t>
            </a:r>
            <a:r>
              <a:rPr lang="en-US" sz="3600" dirty="0" smtClean="0"/>
              <a:t>). </a:t>
            </a:r>
            <a:r>
              <a:rPr lang="en-US" sz="3600" dirty="0" err="1" smtClean="0"/>
              <a:t>Oleh</a:t>
            </a:r>
            <a:r>
              <a:rPr lang="en-US" sz="3600" dirty="0" smtClean="0"/>
              <a:t> </a:t>
            </a:r>
            <a:r>
              <a:rPr lang="en-US" sz="3600" dirty="0" err="1" smtClean="0"/>
              <a:t>sebab</a:t>
            </a:r>
            <a:r>
              <a:rPr lang="en-US" sz="3600" dirty="0" smtClean="0"/>
              <a:t> </a:t>
            </a:r>
            <a:r>
              <a:rPr lang="en-US" sz="3600" dirty="0" err="1" smtClean="0"/>
              <a:t>itu</a:t>
            </a:r>
            <a:r>
              <a:rPr lang="en-US" sz="3600" dirty="0" smtClean="0"/>
              <a:t>, </a:t>
            </a:r>
            <a:r>
              <a:rPr lang="en-US" sz="3600" dirty="0" err="1" smtClean="0"/>
              <a:t>Dinas</a:t>
            </a:r>
            <a:r>
              <a:rPr lang="en-US" sz="3600" dirty="0" smtClean="0"/>
              <a:t> </a:t>
            </a:r>
            <a:r>
              <a:rPr lang="en-US" sz="3600" dirty="0" err="1" smtClean="0"/>
              <a:t>Kominfo</a:t>
            </a:r>
            <a:r>
              <a:rPr lang="en-US" sz="3600" dirty="0" smtClean="0"/>
              <a:t> </a:t>
            </a:r>
            <a:r>
              <a:rPr lang="en-US" sz="3600" dirty="0" err="1" smtClean="0"/>
              <a:t>selalu</a:t>
            </a:r>
            <a:r>
              <a:rPr lang="en-US" sz="3600" dirty="0" smtClean="0"/>
              <a:t> </a:t>
            </a:r>
            <a:r>
              <a:rPr lang="en-US" sz="3600" dirty="0" err="1" smtClean="0"/>
              <a:t>melakukan</a:t>
            </a:r>
            <a:r>
              <a:rPr lang="en-US" sz="3600" dirty="0" smtClean="0"/>
              <a:t> </a:t>
            </a:r>
            <a:r>
              <a:rPr lang="en-US" sz="3600" b="1" i="1" dirty="0"/>
              <a:t>vulnerability assessment </a:t>
            </a:r>
            <a:r>
              <a:rPr lang="en-US" sz="3600" b="1" i="1" dirty="0" err="1"/>
              <a:t>dan</a:t>
            </a:r>
            <a:r>
              <a:rPr lang="en-US" sz="3600" b="1" i="1" dirty="0"/>
              <a:t> penetration </a:t>
            </a:r>
            <a:r>
              <a:rPr lang="en-US" sz="3600" b="1" i="1" dirty="0" smtClean="0"/>
              <a:t>test</a:t>
            </a:r>
            <a:r>
              <a:rPr lang="en-US" sz="3600" dirty="0" smtClean="0"/>
              <a:t> </a:t>
            </a:r>
            <a:r>
              <a:rPr lang="en-US" sz="3600" dirty="0" err="1" smtClean="0"/>
              <a:t>terhadap</a:t>
            </a:r>
            <a:r>
              <a:rPr lang="en-US" sz="3600" dirty="0" smtClean="0"/>
              <a:t> </a:t>
            </a:r>
            <a:r>
              <a:rPr lang="en-US" sz="3600" dirty="0" err="1" smtClean="0"/>
              <a:t>suatu</a:t>
            </a:r>
            <a:r>
              <a:rPr lang="en-US" sz="3600" dirty="0" smtClean="0"/>
              <a:t> </a:t>
            </a:r>
            <a:r>
              <a:rPr lang="en-US" sz="3600" dirty="0" err="1" smtClean="0"/>
              <a:t>sistem</a:t>
            </a:r>
            <a:r>
              <a:rPr lang="en-US" sz="3600" dirty="0" smtClean="0"/>
              <a:t>.</a:t>
            </a:r>
            <a:endParaRPr lang="en-US" sz="3600" dirty="0">
              <a:solidFill>
                <a:srgbClr val="FF0000"/>
              </a:solidFill>
            </a:endParaRPr>
          </a:p>
        </p:txBody>
      </p:sp>
      <p:sp>
        <p:nvSpPr>
          <p:cNvPr id="4"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27511281"/>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63523330"/>
              </p:ext>
            </p:extLst>
          </p:nvPr>
        </p:nvGraphicFramePr>
        <p:xfrm>
          <a:off x="388189" y="241540"/>
          <a:ext cx="11300603"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284;p36"/>
          <p:cNvSpPr txBox="1"/>
          <p:nvPr/>
        </p:nvSpPr>
        <p:spPr>
          <a:xfrm>
            <a:off x="205361" y="172376"/>
            <a:ext cx="3573009" cy="14838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400" b="1" cap="none" dirty="0" smtClean="0">
                <a:latin typeface="Arial Narrow"/>
                <a:ea typeface="Arial Narrow"/>
                <a:cs typeface="Arial Narrow"/>
                <a:sym typeface="Arial Narrow"/>
              </a:rPr>
              <a:t>VULNERABILITY ASSESMENT AND PENETRATIONS TESTING WORKFLOW</a:t>
            </a:r>
            <a:endParaRPr sz="2000" dirty="0"/>
          </a:p>
        </p:txBody>
      </p:sp>
    </p:spTree>
    <p:extLst>
      <p:ext uri="{BB962C8B-B14F-4D97-AF65-F5344CB8AC3E}">
        <p14:creationId xmlns:p14="http://schemas.microsoft.com/office/powerpoint/2010/main" val="2915365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9456223"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KEAMANAN INFRASTRUKTUR DAN APLIKASI</a:t>
            </a:r>
            <a:endParaRPr sz="2400" dirty="0"/>
          </a:p>
        </p:txBody>
      </p:sp>
      <p:sp>
        <p:nvSpPr>
          <p:cNvPr id="28" name="Rectangle 27"/>
          <p:cNvSpPr/>
          <p:nvPr/>
        </p:nvSpPr>
        <p:spPr>
          <a:xfrm>
            <a:off x="323476" y="868488"/>
            <a:ext cx="11640312" cy="6186309"/>
          </a:xfrm>
          <a:prstGeom prst="rect">
            <a:avLst/>
          </a:prstGeom>
        </p:spPr>
        <p:txBody>
          <a:bodyPr wrap="square">
            <a:spAutoFit/>
          </a:bodyPr>
          <a:lstStyle/>
          <a:p>
            <a:pPr algn="just"/>
            <a:r>
              <a:rPr lang="en-US" sz="3600" dirty="0" err="1" smtClean="0"/>
              <a:t>Langkah-langkah</a:t>
            </a:r>
            <a:r>
              <a:rPr lang="en-US" sz="3600" dirty="0" smtClean="0"/>
              <a:t> yang </a:t>
            </a:r>
            <a:r>
              <a:rPr lang="en-US" sz="3600" dirty="0" err="1" smtClean="0"/>
              <a:t>dilakukan</a:t>
            </a:r>
            <a:r>
              <a:rPr lang="en-US" sz="3600" dirty="0" smtClean="0"/>
              <a:t>, </a:t>
            </a:r>
            <a:r>
              <a:rPr lang="en-US" sz="3600" dirty="0" err="1" smtClean="0"/>
              <a:t>antara</a:t>
            </a:r>
            <a:r>
              <a:rPr lang="en-US" sz="3600" dirty="0" smtClean="0"/>
              <a:t> lain :</a:t>
            </a:r>
          </a:p>
          <a:p>
            <a:pPr marL="742950" indent="-742950" algn="just">
              <a:buFont typeface="+mj-lt"/>
              <a:buAutoNum type="arabicPeriod"/>
            </a:pPr>
            <a:r>
              <a:rPr lang="en-US" sz="3600" b="1" dirty="0" err="1" smtClean="0">
                <a:solidFill>
                  <a:schemeClr val="tx1"/>
                </a:solidFill>
              </a:rPr>
              <a:t>Pengamanan</a:t>
            </a:r>
            <a:r>
              <a:rPr lang="en-US" sz="3600" b="1" dirty="0" smtClean="0">
                <a:solidFill>
                  <a:schemeClr val="tx1"/>
                </a:solidFill>
              </a:rPr>
              <a:t> </a:t>
            </a:r>
            <a:r>
              <a:rPr lang="en-US" sz="3600" b="1" dirty="0" err="1" smtClean="0">
                <a:solidFill>
                  <a:schemeClr val="tx1"/>
                </a:solidFill>
              </a:rPr>
              <a:t>Perangkat</a:t>
            </a:r>
            <a:r>
              <a:rPr lang="en-US" sz="3600" b="1" dirty="0" smtClean="0">
                <a:solidFill>
                  <a:schemeClr val="tx1"/>
                </a:solidFill>
              </a:rPr>
              <a:t>, </a:t>
            </a:r>
            <a:r>
              <a:rPr lang="en-US" sz="3600" dirty="0" err="1" smtClean="0">
                <a:solidFill>
                  <a:schemeClr val="tx1"/>
                </a:solidFill>
              </a:rPr>
              <a:t>Diskominfo</a:t>
            </a:r>
            <a:r>
              <a:rPr lang="en-US" sz="3600" dirty="0" smtClean="0">
                <a:solidFill>
                  <a:schemeClr val="tx1"/>
                </a:solidFill>
              </a:rPr>
              <a:t> </a:t>
            </a:r>
            <a:r>
              <a:rPr lang="en-US" sz="3600" dirty="0" err="1" smtClean="0">
                <a:solidFill>
                  <a:schemeClr val="tx1"/>
                </a:solidFill>
              </a:rPr>
              <a:t>melakukan</a:t>
            </a:r>
            <a:r>
              <a:rPr lang="en-US" sz="3600" dirty="0" smtClean="0">
                <a:solidFill>
                  <a:schemeClr val="tx1"/>
                </a:solidFill>
              </a:rPr>
              <a:t> </a:t>
            </a:r>
            <a:r>
              <a:rPr lang="en-US" sz="3600" dirty="0" err="1" smtClean="0">
                <a:solidFill>
                  <a:schemeClr val="tx1"/>
                </a:solidFill>
              </a:rPr>
              <a:t>patroli</a:t>
            </a:r>
            <a:r>
              <a:rPr lang="en-US" sz="3600" dirty="0" smtClean="0">
                <a:solidFill>
                  <a:schemeClr val="tx1"/>
                </a:solidFill>
              </a:rPr>
              <a:t> </a:t>
            </a:r>
            <a:r>
              <a:rPr lang="en-US" sz="3600" dirty="0" err="1" smtClean="0">
                <a:solidFill>
                  <a:schemeClr val="tx1"/>
                </a:solidFill>
              </a:rPr>
              <a:t>dan</a:t>
            </a:r>
            <a:r>
              <a:rPr lang="en-US" sz="3600" dirty="0" smtClean="0">
                <a:solidFill>
                  <a:schemeClr val="tx1"/>
                </a:solidFill>
              </a:rPr>
              <a:t> </a:t>
            </a:r>
            <a:r>
              <a:rPr lang="en-US" sz="3600" dirty="0" err="1" smtClean="0">
                <a:solidFill>
                  <a:schemeClr val="tx1"/>
                </a:solidFill>
              </a:rPr>
              <a:t>penjagaan</a:t>
            </a:r>
            <a:r>
              <a:rPr lang="en-US" sz="3600" dirty="0" smtClean="0">
                <a:solidFill>
                  <a:schemeClr val="tx1"/>
                </a:solidFill>
              </a:rPr>
              <a:t> </a:t>
            </a:r>
            <a:r>
              <a:rPr lang="en-US" sz="3600" dirty="0" err="1" smtClean="0">
                <a:solidFill>
                  <a:schemeClr val="tx1"/>
                </a:solidFill>
              </a:rPr>
              <a:t>ruang</a:t>
            </a:r>
            <a:r>
              <a:rPr lang="en-US" sz="3600" dirty="0" smtClean="0">
                <a:solidFill>
                  <a:schemeClr val="tx1"/>
                </a:solidFill>
              </a:rPr>
              <a:t> server </a:t>
            </a:r>
            <a:r>
              <a:rPr lang="en-US" sz="3600" dirty="0" err="1" smtClean="0">
                <a:solidFill>
                  <a:schemeClr val="tx1"/>
                </a:solidFill>
              </a:rPr>
              <a:t>dengan</a:t>
            </a:r>
            <a:r>
              <a:rPr lang="en-US" sz="3600" dirty="0" smtClean="0">
                <a:solidFill>
                  <a:schemeClr val="tx1"/>
                </a:solidFill>
              </a:rPr>
              <a:t> </a:t>
            </a:r>
            <a:r>
              <a:rPr lang="en-US" sz="3600" dirty="0" err="1" smtClean="0">
                <a:solidFill>
                  <a:schemeClr val="tx1"/>
                </a:solidFill>
              </a:rPr>
              <a:t>sistem</a:t>
            </a:r>
            <a:r>
              <a:rPr lang="en-US" sz="3600" dirty="0" smtClean="0">
                <a:solidFill>
                  <a:schemeClr val="tx1"/>
                </a:solidFill>
              </a:rPr>
              <a:t> </a:t>
            </a:r>
            <a:r>
              <a:rPr lang="en-US" sz="3600" dirty="0" err="1" smtClean="0">
                <a:solidFill>
                  <a:schemeClr val="tx1"/>
                </a:solidFill>
              </a:rPr>
              <a:t>bergiliran</a:t>
            </a:r>
            <a:r>
              <a:rPr lang="en-US" sz="3600" dirty="0" smtClean="0">
                <a:solidFill>
                  <a:schemeClr val="tx1"/>
                </a:solidFill>
              </a:rPr>
              <a:t> (</a:t>
            </a:r>
            <a:r>
              <a:rPr lang="en-US" sz="3600" i="1" dirty="0" smtClean="0">
                <a:solidFill>
                  <a:schemeClr val="tx1"/>
                </a:solidFill>
              </a:rPr>
              <a:t>shift</a:t>
            </a:r>
            <a:r>
              <a:rPr lang="en-US" sz="3600" dirty="0" smtClean="0">
                <a:solidFill>
                  <a:schemeClr val="tx1"/>
                </a:solidFill>
              </a:rPr>
              <a:t>) 1x24 jam.</a:t>
            </a:r>
          </a:p>
          <a:p>
            <a:pPr marL="742950" indent="-742950" algn="just">
              <a:buFont typeface="+mj-lt"/>
              <a:buAutoNum type="arabicPeriod"/>
            </a:pPr>
            <a:r>
              <a:rPr lang="en-US" sz="3600" b="1" dirty="0" err="1" smtClean="0">
                <a:solidFill>
                  <a:schemeClr val="tx1"/>
                </a:solidFill>
              </a:rPr>
              <a:t>Pengamanan</a:t>
            </a:r>
            <a:r>
              <a:rPr lang="en-US" sz="3600" b="1" dirty="0" smtClean="0">
                <a:solidFill>
                  <a:schemeClr val="tx1"/>
                </a:solidFill>
              </a:rPr>
              <a:t> Data</a:t>
            </a:r>
            <a:r>
              <a:rPr lang="en-US" sz="3600" dirty="0" smtClean="0">
                <a:solidFill>
                  <a:schemeClr val="tx1"/>
                </a:solidFill>
              </a:rPr>
              <a:t>, </a:t>
            </a:r>
            <a:r>
              <a:rPr lang="en-US" sz="3600" dirty="0" err="1"/>
              <a:t>Langkah</a:t>
            </a:r>
            <a:r>
              <a:rPr lang="en-US" sz="3600" dirty="0"/>
              <a:t> </a:t>
            </a:r>
            <a:r>
              <a:rPr lang="en-US" sz="3600" dirty="0" err="1"/>
              <a:t>pengamanan</a:t>
            </a:r>
            <a:r>
              <a:rPr lang="en-US" sz="3600" dirty="0"/>
              <a:t> data </a:t>
            </a:r>
            <a:r>
              <a:rPr lang="en-US" sz="3600" dirty="0" err="1"/>
              <a:t>meliputi</a:t>
            </a:r>
            <a:r>
              <a:rPr lang="en-US" sz="3600" dirty="0"/>
              <a:t> </a:t>
            </a:r>
            <a:r>
              <a:rPr lang="en-US" sz="3600" dirty="0" err="1"/>
              <a:t>pemasangan</a:t>
            </a:r>
            <a:r>
              <a:rPr lang="en-US" sz="3600" dirty="0"/>
              <a:t> </a:t>
            </a:r>
            <a:r>
              <a:rPr lang="en-US" sz="3600" i="1" dirty="0"/>
              <a:t>password</a:t>
            </a:r>
            <a:r>
              <a:rPr lang="en-US" sz="3600" dirty="0"/>
              <a:t> </a:t>
            </a:r>
            <a:r>
              <a:rPr lang="en-US" sz="3600" dirty="0" err="1" smtClean="0"/>
              <a:t>atau</a:t>
            </a:r>
            <a:r>
              <a:rPr lang="en-US" sz="3600" dirty="0" smtClean="0"/>
              <a:t> </a:t>
            </a:r>
            <a:r>
              <a:rPr lang="en-US" sz="3600" dirty="0" err="1"/>
              <a:t>memberikan</a:t>
            </a:r>
            <a:r>
              <a:rPr lang="en-US" sz="3600" dirty="0"/>
              <a:t> </a:t>
            </a:r>
            <a:r>
              <a:rPr lang="en-US" sz="3600" dirty="0" err="1"/>
              <a:t>hak</a:t>
            </a:r>
            <a:r>
              <a:rPr lang="en-US" sz="3600" dirty="0"/>
              <a:t> </a:t>
            </a:r>
            <a:r>
              <a:rPr lang="en-US" sz="3600" dirty="0" err="1"/>
              <a:t>akses</a:t>
            </a:r>
            <a:r>
              <a:rPr lang="en-US" sz="3600" dirty="0"/>
              <a:t> </a:t>
            </a:r>
            <a:r>
              <a:rPr lang="en-US" sz="3600" dirty="0" err="1"/>
              <a:t>terbatas</a:t>
            </a:r>
            <a:r>
              <a:rPr lang="en-US" sz="3600" dirty="0"/>
              <a:t> </a:t>
            </a:r>
            <a:r>
              <a:rPr lang="en-US" sz="3600" dirty="0" err="1"/>
              <a:t>pada</a:t>
            </a:r>
            <a:r>
              <a:rPr lang="en-US" sz="3600" dirty="0"/>
              <a:t> user </a:t>
            </a:r>
            <a:r>
              <a:rPr lang="en-US" sz="3600" dirty="0" err="1" smtClean="0"/>
              <a:t>tertentu</a:t>
            </a:r>
            <a:r>
              <a:rPr lang="en-US" sz="3600" dirty="0" smtClean="0"/>
              <a:t>.</a:t>
            </a:r>
          </a:p>
          <a:p>
            <a:pPr marL="742950" indent="-742950" algn="just">
              <a:buFont typeface="+mj-lt"/>
              <a:buAutoNum type="arabicPeriod"/>
            </a:pPr>
            <a:r>
              <a:rPr lang="en-US" sz="3600" b="1" dirty="0" err="1" smtClean="0">
                <a:solidFill>
                  <a:schemeClr val="tx1"/>
                </a:solidFill>
              </a:rPr>
              <a:t>Pengamanan</a:t>
            </a:r>
            <a:r>
              <a:rPr lang="en-US" sz="3600" b="1" dirty="0" smtClean="0">
                <a:solidFill>
                  <a:schemeClr val="tx1"/>
                </a:solidFill>
              </a:rPr>
              <a:t> </a:t>
            </a:r>
            <a:r>
              <a:rPr lang="en-US" sz="3600" b="1" dirty="0" err="1" smtClean="0">
                <a:solidFill>
                  <a:schemeClr val="tx1"/>
                </a:solidFill>
              </a:rPr>
              <a:t>Jaringan</a:t>
            </a:r>
            <a:r>
              <a:rPr lang="en-US" sz="3600" dirty="0" smtClean="0">
                <a:solidFill>
                  <a:schemeClr val="tx1"/>
                </a:solidFill>
              </a:rPr>
              <a:t>, </a:t>
            </a:r>
            <a:r>
              <a:rPr lang="en-US" sz="3600" dirty="0" err="1"/>
              <a:t>Sistem</a:t>
            </a:r>
            <a:r>
              <a:rPr lang="en-US" sz="3600" dirty="0"/>
              <a:t> </a:t>
            </a:r>
            <a:r>
              <a:rPr lang="en-US" sz="3600" dirty="0" err="1"/>
              <a:t>keamanan</a:t>
            </a:r>
            <a:r>
              <a:rPr lang="en-US" sz="3600" dirty="0"/>
              <a:t> </a:t>
            </a:r>
            <a:r>
              <a:rPr lang="en-US" sz="3600" dirty="0" err="1" smtClean="0"/>
              <a:t>jaringan</a:t>
            </a:r>
            <a:r>
              <a:rPr lang="en-US" sz="3600" dirty="0" smtClean="0"/>
              <a:t> </a:t>
            </a:r>
            <a:r>
              <a:rPr lang="en-US" sz="3600" dirty="0" err="1" smtClean="0"/>
              <a:t>berupa</a:t>
            </a:r>
            <a:r>
              <a:rPr lang="en-US" sz="3600" dirty="0" smtClean="0"/>
              <a:t> </a:t>
            </a:r>
            <a:r>
              <a:rPr lang="en-US" sz="3600" dirty="0" err="1" smtClean="0"/>
              <a:t>pemasangan</a:t>
            </a:r>
            <a:r>
              <a:rPr lang="en-US" sz="3600" dirty="0" smtClean="0"/>
              <a:t> </a:t>
            </a:r>
            <a:r>
              <a:rPr lang="en-US" sz="3600" i="1" dirty="0" smtClean="0"/>
              <a:t>firewall,</a:t>
            </a:r>
            <a:r>
              <a:rPr lang="en-US" sz="3600" dirty="0" smtClean="0"/>
              <a:t> yang </a:t>
            </a:r>
            <a:r>
              <a:rPr lang="en-US" sz="3600" dirty="0" err="1" smtClean="0"/>
              <a:t>bertugas</a:t>
            </a:r>
            <a:r>
              <a:rPr lang="en-US" sz="3600" dirty="0" smtClean="0"/>
              <a:t> </a:t>
            </a:r>
            <a:r>
              <a:rPr lang="en-US" sz="3600" dirty="0" err="1" smtClean="0"/>
              <a:t>sebagai</a:t>
            </a:r>
            <a:r>
              <a:rPr lang="en-US" sz="3600" dirty="0" smtClean="0"/>
              <a:t> </a:t>
            </a:r>
            <a:r>
              <a:rPr lang="en-US" sz="3600" dirty="0"/>
              <a:t>‘</a:t>
            </a:r>
            <a:r>
              <a:rPr lang="en-US" sz="3600" b="1" i="1" dirty="0" err="1" smtClean="0"/>
              <a:t>perisai</a:t>
            </a:r>
            <a:r>
              <a:rPr lang="en-US" sz="3600" dirty="0" smtClean="0"/>
              <a:t>’ </a:t>
            </a:r>
            <a:r>
              <a:rPr lang="en-US" sz="3600" dirty="0" err="1" smtClean="0"/>
              <a:t>jaringan</a:t>
            </a:r>
            <a:r>
              <a:rPr lang="en-US" sz="3600" dirty="0" smtClean="0"/>
              <a:t> </a:t>
            </a:r>
            <a:r>
              <a:rPr lang="en-US" sz="3600" dirty="0" err="1"/>
              <a:t>komputer</a:t>
            </a:r>
            <a:r>
              <a:rPr lang="en-US" sz="3600" dirty="0"/>
              <a:t> internal </a:t>
            </a:r>
            <a:r>
              <a:rPr lang="en-US" sz="3600" dirty="0" err="1"/>
              <a:t>dari</a:t>
            </a:r>
            <a:r>
              <a:rPr lang="en-US" sz="3600" dirty="0"/>
              <a:t> </a:t>
            </a:r>
            <a:r>
              <a:rPr lang="en-US" sz="3600" dirty="0" err="1"/>
              <a:t>jaringan</a:t>
            </a:r>
            <a:r>
              <a:rPr lang="en-US" sz="3600" dirty="0"/>
              <a:t> </a:t>
            </a:r>
            <a:r>
              <a:rPr lang="en-US" sz="3600" dirty="0" err="1"/>
              <a:t>eksternal</a:t>
            </a:r>
            <a:r>
              <a:rPr lang="en-US" sz="3600" dirty="0"/>
              <a:t> yang </a:t>
            </a:r>
            <a:r>
              <a:rPr lang="en-US" sz="3600" dirty="0" err="1"/>
              <a:t>dicurigai</a:t>
            </a:r>
            <a:r>
              <a:rPr lang="en-US" sz="3600" dirty="0"/>
              <a:t>.</a:t>
            </a:r>
            <a:endParaRPr lang="en-US" sz="3600" dirty="0">
              <a:solidFill>
                <a:schemeClr val="tx1"/>
              </a:solidFill>
            </a:endParaRPr>
          </a:p>
        </p:txBody>
      </p:sp>
      <p:sp>
        <p:nvSpPr>
          <p:cNvPr id="4"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79325100"/>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4" name="Google Shape;284;p36"/>
          <p:cNvSpPr txBox="1"/>
          <p:nvPr/>
        </p:nvSpPr>
        <p:spPr>
          <a:xfrm>
            <a:off x="153602" y="68859"/>
            <a:ext cx="9456223" cy="6397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600"/>
              <a:buFont typeface="Arial Narrow"/>
              <a:buNone/>
            </a:pPr>
            <a:r>
              <a:rPr lang="en-ID" sz="2800" b="1" cap="none" dirty="0" smtClean="0">
                <a:latin typeface="Arial Narrow"/>
                <a:ea typeface="Arial Narrow"/>
                <a:cs typeface="Arial Narrow"/>
                <a:sym typeface="Arial Narrow"/>
              </a:rPr>
              <a:t>KEAMANAN INFRASTRUKTUR DAN APLIKASI</a:t>
            </a:r>
            <a:endParaRPr sz="2400" dirty="0"/>
          </a:p>
        </p:txBody>
      </p:sp>
      <p:sp>
        <p:nvSpPr>
          <p:cNvPr id="28" name="Rectangle 27"/>
          <p:cNvSpPr/>
          <p:nvPr/>
        </p:nvSpPr>
        <p:spPr>
          <a:xfrm>
            <a:off x="323476" y="868488"/>
            <a:ext cx="11640312" cy="4524315"/>
          </a:xfrm>
          <a:prstGeom prst="rect">
            <a:avLst/>
          </a:prstGeom>
        </p:spPr>
        <p:txBody>
          <a:bodyPr wrap="square">
            <a:spAutoFit/>
          </a:bodyPr>
          <a:lstStyle/>
          <a:p>
            <a:pPr marL="742950" indent="-742950" algn="just">
              <a:buFont typeface="+mj-lt"/>
              <a:buAutoNum type="arabicPeriod" startAt="4"/>
            </a:pPr>
            <a:r>
              <a:rPr lang="en-US" sz="3600" b="1" dirty="0" err="1" smtClean="0"/>
              <a:t>Pengamanan</a:t>
            </a:r>
            <a:r>
              <a:rPr lang="en-US" sz="3600" b="1" dirty="0" smtClean="0"/>
              <a:t> </a:t>
            </a:r>
            <a:r>
              <a:rPr lang="en-US" sz="3600" b="1" dirty="0" err="1" smtClean="0"/>
              <a:t>Aplikasi</a:t>
            </a:r>
            <a:r>
              <a:rPr lang="en-US" sz="3600" dirty="0" smtClean="0"/>
              <a:t>, </a:t>
            </a:r>
            <a:r>
              <a:rPr lang="en-US" sz="3600" dirty="0" err="1" smtClean="0"/>
              <a:t>Pengamanan</a:t>
            </a:r>
            <a:r>
              <a:rPr lang="en-US" sz="3600" dirty="0" smtClean="0"/>
              <a:t> </a:t>
            </a:r>
            <a:r>
              <a:rPr lang="en-US" sz="3600" dirty="0" err="1" smtClean="0"/>
              <a:t>aplikasi</a:t>
            </a:r>
            <a:r>
              <a:rPr lang="en-US" sz="3600" dirty="0" smtClean="0"/>
              <a:t> </a:t>
            </a:r>
            <a:r>
              <a:rPr lang="en-US" sz="3600" dirty="0" err="1" smtClean="0"/>
              <a:t>meliputi</a:t>
            </a:r>
            <a:r>
              <a:rPr lang="en-US" sz="3600" dirty="0" smtClean="0"/>
              <a:t> </a:t>
            </a:r>
            <a:r>
              <a:rPr lang="en-US" sz="3600" dirty="0" err="1" smtClean="0"/>
              <a:t>pembatasan</a:t>
            </a:r>
            <a:r>
              <a:rPr lang="en-US" sz="3600" dirty="0" smtClean="0"/>
              <a:t> </a:t>
            </a:r>
            <a:r>
              <a:rPr lang="en-US" sz="3600" dirty="0" err="1" smtClean="0"/>
              <a:t>akses</a:t>
            </a:r>
            <a:r>
              <a:rPr lang="en-US" sz="3600" dirty="0" smtClean="0"/>
              <a:t> (username &amp; password) </a:t>
            </a:r>
            <a:r>
              <a:rPr lang="en-US" sz="3600" dirty="0" err="1" smtClean="0"/>
              <a:t>halaman</a:t>
            </a:r>
            <a:r>
              <a:rPr lang="en-US" sz="3600" dirty="0" smtClean="0"/>
              <a:t> yang </a:t>
            </a:r>
            <a:r>
              <a:rPr lang="en-US" sz="3600" dirty="0" err="1" smtClean="0"/>
              <a:t>bersifat</a:t>
            </a:r>
            <a:r>
              <a:rPr lang="en-US" sz="3600" dirty="0" smtClean="0"/>
              <a:t> internal, </a:t>
            </a:r>
            <a:r>
              <a:rPr lang="en-US" sz="3600" dirty="0" err="1" smtClean="0"/>
              <a:t>enskripsi</a:t>
            </a:r>
            <a:r>
              <a:rPr lang="en-US" sz="3600" dirty="0" smtClean="0"/>
              <a:t>, </a:t>
            </a:r>
            <a:r>
              <a:rPr lang="en-US" sz="3600" dirty="0" err="1" smtClean="0"/>
              <a:t>kriptografi</a:t>
            </a:r>
            <a:r>
              <a:rPr lang="en-US" sz="3600" dirty="0" smtClean="0"/>
              <a:t>, </a:t>
            </a:r>
            <a:r>
              <a:rPr lang="en-US" sz="3600" dirty="0" err="1" smtClean="0"/>
              <a:t>otorisasi</a:t>
            </a:r>
            <a:r>
              <a:rPr lang="en-US" sz="3600" dirty="0" smtClean="0"/>
              <a:t> </a:t>
            </a:r>
            <a:r>
              <a:rPr lang="en-US" sz="3600" dirty="0" err="1" smtClean="0"/>
              <a:t>dan</a:t>
            </a:r>
            <a:r>
              <a:rPr lang="en-US" sz="3600" dirty="0" smtClean="0"/>
              <a:t> </a:t>
            </a:r>
            <a:r>
              <a:rPr lang="en-US" sz="3600" dirty="0" err="1" smtClean="0"/>
              <a:t>autentikasi</a:t>
            </a:r>
            <a:r>
              <a:rPr lang="en-US" sz="3600" dirty="0" smtClean="0"/>
              <a:t> </a:t>
            </a:r>
            <a:r>
              <a:rPr lang="en-US" sz="3600" dirty="0" err="1" smtClean="0"/>
              <a:t>pengguna</a:t>
            </a:r>
            <a:r>
              <a:rPr lang="en-US" sz="3600" dirty="0" smtClean="0"/>
              <a:t>.</a:t>
            </a:r>
          </a:p>
          <a:p>
            <a:pPr marL="742950" indent="-742950" algn="just">
              <a:buFont typeface="+mj-lt"/>
              <a:buAutoNum type="arabicPeriod" startAt="4"/>
            </a:pPr>
            <a:r>
              <a:rPr lang="en-US" sz="3600" b="1" dirty="0" err="1" smtClean="0"/>
              <a:t>Pengamanan</a:t>
            </a:r>
            <a:r>
              <a:rPr lang="en-US" sz="3600" b="1" dirty="0" smtClean="0"/>
              <a:t> Database</a:t>
            </a:r>
            <a:r>
              <a:rPr lang="en-US" sz="3600" dirty="0" smtClean="0"/>
              <a:t>, </a:t>
            </a:r>
            <a:r>
              <a:rPr lang="en-US" sz="3600" dirty="0" err="1" smtClean="0"/>
              <a:t>Berupa</a:t>
            </a:r>
            <a:r>
              <a:rPr lang="en-US" sz="3600" dirty="0" smtClean="0"/>
              <a:t> </a:t>
            </a:r>
            <a:r>
              <a:rPr lang="en-US" sz="3600" dirty="0" err="1" smtClean="0"/>
              <a:t>pemasangan</a:t>
            </a:r>
            <a:r>
              <a:rPr lang="en-US" sz="3600" dirty="0" smtClean="0"/>
              <a:t> </a:t>
            </a:r>
            <a:r>
              <a:rPr lang="en-US" sz="3600" i="1" dirty="0" smtClean="0"/>
              <a:t>username </a:t>
            </a:r>
            <a:r>
              <a:rPr lang="en-US" sz="3600" i="1" dirty="0" err="1" smtClean="0"/>
              <a:t>dan</a:t>
            </a:r>
            <a:r>
              <a:rPr lang="en-US" sz="3600" i="1" dirty="0" smtClean="0"/>
              <a:t> password </a:t>
            </a:r>
            <a:r>
              <a:rPr lang="en-US" sz="3600" dirty="0" err="1" smtClean="0"/>
              <a:t>untuk</a:t>
            </a:r>
            <a:r>
              <a:rPr lang="en-US" sz="3600" dirty="0" smtClean="0"/>
              <a:t> </a:t>
            </a:r>
            <a:r>
              <a:rPr lang="en-US" sz="3600" dirty="0" err="1" smtClean="0"/>
              <a:t>masuk</a:t>
            </a:r>
            <a:r>
              <a:rPr lang="en-US" sz="3600" dirty="0" smtClean="0"/>
              <a:t> </a:t>
            </a:r>
            <a:r>
              <a:rPr lang="en-US" sz="3600" dirty="0" err="1" smtClean="0"/>
              <a:t>ke</a:t>
            </a:r>
            <a:r>
              <a:rPr lang="en-US" sz="3600" dirty="0" smtClean="0"/>
              <a:t> </a:t>
            </a:r>
            <a:r>
              <a:rPr lang="en-US" sz="3600" dirty="0" err="1" smtClean="0"/>
              <a:t>dalam</a:t>
            </a:r>
            <a:r>
              <a:rPr lang="en-US" sz="3600" dirty="0" smtClean="0"/>
              <a:t> database, </a:t>
            </a:r>
            <a:r>
              <a:rPr lang="en-US" sz="3600" dirty="0" err="1" smtClean="0"/>
              <a:t>konfigurasi</a:t>
            </a:r>
            <a:r>
              <a:rPr lang="en-US" sz="3600" dirty="0" smtClean="0"/>
              <a:t> </a:t>
            </a:r>
            <a:r>
              <a:rPr lang="en-US" sz="3600" dirty="0" err="1" smtClean="0"/>
              <a:t>protokol</a:t>
            </a:r>
            <a:r>
              <a:rPr lang="en-US" sz="3600" dirty="0" smtClean="0"/>
              <a:t> </a:t>
            </a:r>
            <a:r>
              <a:rPr lang="en-US" sz="3600" dirty="0" err="1" smtClean="0"/>
              <a:t>komunikasi</a:t>
            </a:r>
            <a:r>
              <a:rPr lang="en-US" sz="3600" dirty="0" smtClean="0"/>
              <a:t> database, backup </a:t>
            </a:r>
            <a:r>
              <a:rPr lang="en-US" sz="3600" dirty="0" err="1" smtClean="0"/>
              <a:t>periodik</a:t>
            </a:r>
            <a:r>
              <a:rPr lang="en-US" sz="3600" dirty="0" smtClean="0"/>
              <a:t> </a:t>
            </a:r>
            <a:r>
              <a:rPr lang="en-US" sz="3600" dirty="0" err="1" smtClean="0"/>
              <a:t>dan</a:t>
            </a:r>
            <a:r>
              <a:rPr lang="en-US" sz="3600" dirty="0" smtClean="0"/>
              <a:t> </a:t>
            </a:r>
            <a:r>
              <a:rPr lang="en-US" sz="3600" i="1" dirty="0" smtClean="0"/>
              <a:t>domain user account.</a:t>
            </a:r>
          </a:p>
        </p:txBody>
      </p:sp>
      <p:sp>
        <p:nvSpPr>
          <p:cNvPr id="4"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49261952"/>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p:nvPr/>
        </p:nvSpPr>
        <p:spPr>
          <a:xfrm>
            <a:off x="2329800" y="158225"/>
            <a:ext cx="7662400" cy="763600"/>
          </a:xfrm>
          <a:prstGeom prst="rect">
            <a:avLst/>
          </a:prstGeom>
          <a:noFill/>
          <a:ln>
            <a:noFill/>
          </a:ln>
        </p:spPr>
        <p:txBody>
          <a:bodyPr spcFirstLastPara="1" wrap="square" lIns="121900" tIns="121900" rIns="121900" bIns="121900" anchor="t" anchorCtr="0">
            <a:noAutofit/>
          </a:bodyPr>
          <a:lstStyle/>
          <a:p>
            <a:pPr marL="0" marR="0" lvl="0" indent="0" algn="ctr" rtl="0">
              <a:lnSpc>
                <a:spcPct val="90000"/>
              </a:lnSpc>
              <a:spcBef>
                <a:spcPts val="0"/>
              </a:spcBef>
              <a:spcAft>
                <a:spcPts val="0"/>
              </a:spcAft>
              <a:buNone/>
            </a:pPr>
            <a:r>
              <a:rPr lang="en-ID" sz="2400" b="1" i="1" u="none" strike="noStrike" cap="none">
                <a:solidFill>
                  <a:srgbClr val="2E75B5"/>
                </a:solidFill>
                <a:latin typeface="Lato Black"/>
                <a:ea typeface="Lato Black"/>
                <a:cs typeface="Lato Black"/>
                <a:sym typeface="Lato Black"/>
              </a:rPr>
              <a:t>KETERKAITAN ANTAR DOMAIN</a:t>
            </a:r>
            <a:endParaRPr/>
          </a:p>
          <a:p>
            <a:pPr marL="0" marR="0" lvl="0" indent="0" algn="ctr" rtl="0">
              <a:lnSpc>
                <a:spcPct val="90000"/>
              </a:lnSpc>
              <a:spcBef>
                <a:spcPts val="0"/>
              </a:spcBef>
              <a:spcAft>
                <a:spcPts val="0"/>
              </a:spcAft>
              <a:buNone/>
            </a:pPr>
            <a:r>
              <a:rPr lang="en-ID" sz="2400" b="1" i="0" u="none" strike="noStrike" cap="none">
                <a:solidFill>
                  <a:srgbClr val="000000"/>
                </a:solidFill>
                <a:latin typeface="Lato Black"/>
                <a:ea typeface="Lato Black"/>
                <a:cs typeface="Lato Black"/>
                <a:sym typeface="Lato Black"/>
              </a:rPr>
              <a:t>DALAM KERANGKA ARSITEKTUR SPBE</a:t>
            </a:r>
            <a:endParaRPr/>
          </a:p>
          <a:p>
            <a:pPr marL="0" marR="0" lvl="0" indent="0" algn="ctr" rtl="0">
              <a:lnSpc>
                <a:spcPct val="100000"/>
              </a:lnSpc>
              <a:spcBef>
                <a:spcPts val="0"/>
              </a:spcBef>
              <a:spcAft>
                <a:spcPts val="0"/>
              </a:spcAft>
              <a:buNone/>
            </a:pPr>
            <a:endParaRPr sz="2400" b="1" i="0" u="none" strike="noStrike" cap="none">
              <a:solidFill>
                <a:srgbClr val="000000"/>
              </a:solidFill>
              <a:latin typeface="Poppins"/>
              <a:ea typeface="Poppins"/>
              <a:cs typeface="Poppins"/>
              <a:sym typeface="Poppins"/>
            </a:endParaRPr>
          </a:p>
        </p:txBody>
      </p:sp>
      <p:grpSp>
        <p:nvGrpSpPr>
          <p:cNvPr id="226" name="Google Shape;226;p34"/>
          <p:cNvGrpSpPr/>
          <p:nvPr/>
        </p:nvGrpSpPr>
        <p:grpSpPr>
          <a:xfrm>
            <a:off x="8400335" y="530244"/>
            <a:ext cx="1631717" cy="28504"/>
            <a:chOff x="3096700" y="3484425"/>
            <a:chExt cx="719875" cy="12575"/>
          </a:xfrm>
        </p:grpSpPr>
        <p:sp>
          <p:nvSpPr>
            <p:cNvPr id="227" name="Google Shape;227;p34"/>
            <p:cNvSpPr/>
            <p:nvPr/>
          </p:nvSpPr>
          <p:spPr>
            <a:xfrm>
              <a:off x="3566825" y="3484425"/>
              <a:ext cx="14675" cy="12575"/>
            </a:xfrm>
            <a:custGeom>
              <a:avLst/>
              <a:gdLst/>
              <a:ahLst/>
              <a:cxnLst/>
              <a:rect l="l" t="t" r="r" b="b"/>
              <a:pathLst>
                <a:path w="587" h="503" extrusionOk="0">
                  <a:moveTo>
                    <a:pt x="254" y="1"/>
                  </a:moveTo>
                  <a:cubicBezTo>
                    <a:pt x="124" y="1"/>
                    <a:pt x="0" y="101"/>
                    <a:pt x="1" y="252"/>
                  </a:cubicBezTo>
                  <a:cubicBezTo>
                    <a:pt x="1" y="389"/>
                    <a:pt x="112" y="502"/>
                    <a:pt x="249" y="502"/>
                  </a:cubicBezTo>
                  <a:cubicBezTo>
                    <a:pt x="250" y="502"/>
                    <a:pt x="251" y="502"/>
                    <a:pt x="251" y="502"/>
                  </a:cubicBezTo>
                  <a:cubicBezTo>
                    <a:pt x="474" y="502"/>
                    <a:pt x="586" y="232"/>
                    <a:pt x="429"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8" name="Google Shape;228;p34"/>
            <p:cNvSpPr/>
            <p:nvPr/>
          </p:nvSpPr>
          <p:spPr>
            <a:xfrm>
              <a:off x="3488475" y="3484425"/>
              <a:ext cx="14650" cy="12575"/>
            </a:xfrm>
            <a:custGeom>
              <a:avLst/>
              <a:gdLst/>
              <a:ahLst/>
              <a:cxnLst/>
              <a:rect l="l" t="t" r="r" b="b"/>
              <a:pathLst>
                <a:path w="586" h="503" extrusionOk="0">
                  <a:moveTo>
                    <a:pt x="253" y="1"/>
                  </a:moveTo>
                  <a:cubicBezTo>
                    <a:pt x="124" y="1"/>
                    <a:pt x="1" y="101"/>
                    <a:pt x="1" y="252"/>
                  </a:cubicBezTo>
                  <a:cubicBezTo>
                    <a:pt x="1" y="390"/>
                    <a:pt x="113" y="502"/>
                    <a:pt x="251" y="502"/>
                  </a:cubicBezTo>
                  <a:cubicBezTo>
                    <a:pt x="475" y="502"/>
                    <a:pt x="586" y="232"/>
                    <a:pt x="428" y="75"/>
                  </a:cubicBezTo>
                  <a:cubicBezTo>
                    <a:pt x="377" y="24"/>
                    <a:pt x="315"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9" name="Google Shape;229;p34"/>
            <p:cNvSpPr/>
            <p:nvPr/>
          </p:nvSpPr>
          <p:spPr>
            <a:xfrm>
              <a:off x="3410100" y="3484425"/>
              <a:ext cx="14700" cy="12575"/>
            </a:xfrm>
            <a:custGeom>
              <a:avLst/>
              <a:gdLst/>
              <a:ahLst/>
              <a:cxnLst/>
              <a:rect l="l" t="t" r="r" b="b"/>
              <a:pathLst>
                <a:path w="588" h="503" extrusionOk="0">
                  <a:moveTo>
                    <a:pt x="254" y="1"/>
                  </a:moveTo>
                  <a:cubicBezTo>
                    <a:pt x="124" y="1"/>
                    <a:pt x="1" y="101"/>
                    <a:pt x="1" y="252"/>
                  </a:cubicBezTo>
                  <a:cubicBezTo>
                    <a:pt x="1" y="390"/>
                    <a:pt x="113" y="502"/>
                    <a:pt x="252" y="502"/>
                  </a:cubicBezTo>
                  <a:cubicBezTo>
                    <a:pt x="475" y="502"/>
                    <a:pt x="587" y="232"/>
                    <a:pt x="430"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0" name="Google Shape;230;p34"/>
            <p:cNvSpPr/>
            <p:nvPr/>
          </p:nvSpPr>
          <p:spPr>
            <a:xfrm>
              <a:off x="3331775" y="3484425"/>
              <a:ext cx="14650" cy="12575"/>
            </a:xfrm>
            <a:custGeom>
              <a:avLst/>
              <a:gdLst/>
              <a:ahLst/>
              <a:cxnLst/>
              <a:rect l="l" t="t" r="r" b="b"/>
              <a:pathLst>
                <a:path w="586" h="503" extrusionOk="0">
                  <a:moveTo>
                    <a:pt x="253" y="1"/>
                  </a:moveTo>
                  <a:cubicBezTo>
                    <a:pt x="124" y="1"/>
                    <a:pt x="0" y="101"/>
                    <a:pt x="0" y="252"/>
                  </a:cubicBezTo>
                  <a:cubicBezTo>
                    <a:pt x="0" y="390"/>
                    <a:pt x="113" y="502"/>
                    <a:pt x="251" y="502"/>
                  </a:cubicBezTo>
                  <a:cubicBezTo>
                    <a:pt x="473" y="502"/>
                    <a:pt x="586" y="232"/>
                    <a:pt x="428" y="75"/>
                  </a:cubicBezTo>
                  <a:cubicBezTo>
                    <a:pt x="377" y="24"/>
                    <a:pt x="314"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1" name="Google Shape;231;p34"/>
            <p:cNvSpPr/>
            <p:nvPr/>
          </p:nvSpPr>
          <p:spPr>
            <a:xfrm>
              <a:off x="3801875" y="3484425"/>
              <a:ext cx="14700" cy="12575"/>
            </a:xfrm>
            <a:custGeom>
              <a:avLst/>
              <a:gdLst/>
              <a:ahLst/>
              <a:cxnLst/>
              <a:rect l="l" t="t" r="r" b="b"/>
              <a:pathLst>
                <a:path w="588" h="503" extrusionOk="0">
                  <a:moveTo>
                    <a:pt x="254" y="1"/>
                  </a:moveTo>
                  <a:cubicBezTo>
                    <a:pt x="124" y="1"/>
                    <a:pt x="1" y="101"/>
                    <a:pt x="1" y="252"/>
                  </a:cubicBezTo>
                  <a:cubicBezTo>
                    <a:pt x="1" y="390"/>
                    <a:pt x="113" y="502"/>
                    <a:pt x="252" y="502"/>
                  </a:cubicBezTo>
                  <a:cubicBezTo>
                    <a:pt x="475" y="502"/>
                    <a:pt x="587" y="232"/>
                    <a:pt x="430"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2" name="Google Shape;232;p34"/>
            <p:cNvSpPr/>
            <p:nvPr/>
          </p:nvSpPr>
          <p:spPr>
            <a:xfrm>
              <a:off x="3723550" y="3484425"/>
              <a:ext cx="14650" cy="12575"/>
            </a:xfrm>
            <a:custGeom>
              <a:avLst/>
              <a:gdLst/>
              <a:ahLst/>
              <a:cxnLst/>
              <a:rect l="l" t="t" r="r" b="b"/>
              <a:pathLst>
                <a:path w="586" h="503" extrusionOk="0">
                  <a:moveTo>
                    <a:pt x="253" y="1"/>
                  </a:moveTo>
                  <a:cubicBezTo>
                    <a:pt x="124" y="1"/>
                    <a:pt x="0" y="101"/>
                    <a:pt x="0" y="252"/>
                  </a:cubicBezTo>
                  <a:cubicBezTo>
                    <a:pt x="0" y="390"/>
                    <a:pt x="113" y="502"/>
                    <a:pt x="250" y="502"/>
                  </a:cubicBezTo>
                  <a:cubicBezTo>
                    <a:pt x="473" y="502"/>
                    <a:pt x="585" y="232"/>
                    <a:pt x="428" y="75"/>
                  </a:cubicBezTo>
                  <a:cubicBezTo>
                    <a:pt x="377" y="24"/>
                    <a:pt x="314"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3" name="Google Shape;233;p34"/>
            <p:cNvSpPr/>
            <p:nvPr/>
          </p:nvSpPr>
          <p:spPr>
            <a:xfrm>
              <a:off x="3645175" y="3484425"/>
              <a:ext cx="14675" cy="12575"/>
            </a:xfrm>
            <a:custGeom>
              <a:avLst/>
              <a:gdLst/>
              <a:ahLst/>
              <a:cxnLst/>
              <a:rect l="l" t="t" r="r" b="b"/>
              <a:pathLst>
                <a:path w="587" h="503" extrusionOk="0">
                  <a:moveTo>
                    <a:pt x="254" y="1"/>
                  </a:moveTo>
                  <a:cubicBezTo>
                    <a:pt x="124" y="1"/>
                    <a:pt x="1" y="101"/>
                    <a:pt x="1" y="252"/>
                  </a:cubicBezTo>
                  <a:cubicBezTo>
                    <a:pt x="1" y="390"/>
                    <a:pt x="113" y="502"/>
                    <a:pt x="251" y="502"/>
                  </a:cubicBezTo>
                  <a:cubicBezTo>
                    <a:pt x="251" y="502"/>
                    <a:pt x="252" y="502"/>
                    <a:pt x="253" y="502"/>
                  </a:cubicBezTo>
                  <a:cubicBezTo>
                    <a:pt x="476" y="502"/>
                    <a:pt x="587" y="232"/>
                    <a:pt x="430"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4" name="Google Shape;234;p34"/>
            <p:cNvSpPr/>
            <p:nvPr/>
          </p:nvSpPr>
          <p:spPr>
            <a:xfrm>
              <a:off x="3253400" y="3484425"/>
              <a:ext cx="14675" cy="12575"/>
            </a:xfrm>
            <a:custGeom>
              <a:avLst/>
              <a:gdLst/>
              <a:ahLst/>
              <a:cxnLst/>
              <a:rect l="l" t="t" r="r" b="b"/>
              <a:pathLst>
                <a:path w="587" h="503" extrusionOk="0">
                  <a:moveTo>
                    <a:pt x="254" y="1"/>
                  </a:moveTo>
                  <a:cubicBezTo>
                    <a:pt x="124" y="1"/>
                    <a:pt x="1" y="101"/>
                    <a:pt x="1" y="252"/>
                  </a:cubicBezTo>
                  <a:cubicBezTo>
                    <a:pt x="1" y="390"/>
                    <a:pt x="113" y="502"/>
                    <a:pt x="251" y="502"/>
                  </a:cubicBezTo>
                  <a:cubicBezTo>
                    <a:pt x="251" y="502"/>
                    <a:pt x="252" y="502"/>
                    <a:pt x="253" y="502"/>
                  </a:cubicBezTo>
                  <a:cubicBezTo>
                    <a:pt x="476" y="502"/>
                    <a:pt x="587" y="232"/>
                    <a:pt x="430"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5" name="Google Shape;235;p34"/>
            <p:cNvSpPr/>
            <p:nvPr/>
          </p:nvSpPr>
          <p:spPr>
            <a:xfrm>
              <a:off x="3175075" y="3484425"/>
              <a:ext cx="14700" cy="12575"/>
            </a:xfrm>
            <a:custGeom>
              <a:avLst/>
              <a:gdLst/>
              <a:ahLst/>
              <a:cxnLst/>
              <a:rect l="l" t="t" r="r" b="b"/>
              <a:pathLst>
                <a:path w="588" h="503" extrusionOk="0">
                  <a:moveTo>
                    <a:pt x="253" y="1"/>
                  </a:moveTo>
                  <a:cubicBezTo>
                    <a:pt x="124" y="1"/>
                    <a:pt x="0" y="101"/>
                    <a:pt x="0" y="252"/>
                  </a:cubicBezTo>
                  <a:cubicBezTo>
                    <a:pt x="0" y="389"/>
                    <a:pt x="111" y="502"/>
                    <a:pt x="249" y="502"/>
                  </a:cubicBezTo>
                  <a:cubicBezTo>
                    <a:pt x="250" y="502"/>
                    <a:pt x="251" y="502"/>
                    <a:pt x="252" y="502"/>
                  </a:cubicBezTo>
                  <a:cubicBezTo>
                    <a:pt x="475" y="502"/>
                    <a:pt x="587" y="232"/>
                    <a:pt x="428" y="75"/>
                  </a:cubicBezTo>
                  <a:cubicBezTo>
                    <a:pt x="377" y="24"/>
                    <a:pt x="314"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6" name="Google Shape;236;p34"/>
            <p:cNvSpPr/>
            <p:nvPr/>
          </p:nvSpPr>
          <p:spPr>
            <a:xfrm>
              <a:off x="3096700" y="3484425"/>
              <a:ext cx="14700" cy="12575"/>
            </a:xfrm>
            <a:custGeom>
              <a:avLst/>
              <a:gdLst/>
              <a:ahLst/>
              <a:cxnLst/>
              <a:rect l="l" t="t" r="r" b="b"/>
              <a:pathLst>
                <a:path w="588" h="503" extrusionOk="0">
                  <a:moveTo>
                    <a:pt x="253" y="1"/>
                  </a:moveTo>
                  <a:cubicBezTo>
                    <a:pt x="124" y="1"/>
                    <a:pt x="1" y="101"/>
                    <a:pt x="1" y="252"/>
                  </a:cubicBezTo>
                  <a:cubicBezTo>
                    <a:pt x="1" y="389"/>
                    <a:pt x="111" y="502"/>
                    <a:pt x="248" y="502"/>
                  </a:cubicBezTo>
                  <a:cubicBezTo>
                    <a:pt x="249" y="502"/>
                    <a:pt x="250" y="502"/>
                    <a:pt x="251" y="502"/>
                  </a:cubicBezTo>
                  <a:cubicBezTo>
                    <a:pt x="475" y="502"/>
                    <a:pt x="587" y="232"/>
                    <a:pt x="428" y="75"/>
                  </a:cubicBezTo>
                  <a:cubicBezTo>
                    <a:pt x="377" y="24"/>
                    <a:pt x="315"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grpSp>
        <p:nvGrpSpPr>
          <p:cNvPr id="237" name="Google Shape;237;p34"/>
          <p:cNvGrpSpPr/>
          <p:nvPr/>
        </p:nvGrpSpPr>
        <p:grpSpPr>
          <a:xfrm>
            <a:off x="2250096" y="530244"/>
            <a:ext cx="1631660" cy="28504"/>
            <a:chOff x="2940000" y="3484425"/>
            <a:chExt cx="719850" cy="12575"/>
          </a:xfrm>
        </p:grpSpPr>
        <p:sp>
          <p:nvSpPr>
            <p:cNvPr id="238" name="Google Shape;238;p34"/>
            <p:cNvSpPr/>
            <p:nvPr/>
          </p:nvSpPr>
          <p:spPr>
            <a:xfrm>
              <a:off x="3566825" y="3484425"/>
              <a:ext cx="14675" cy="12575"/>
            </a:xfrm>
            <a:custGeom>
              <a:avLst/>
              <a:gdLst/>
              <a:ahLst/>
              <a:cxnLst/>
              <a:rect l="l" t="t" r="r" b="b"/>
              <a:pathLst>
                <a:path w="587" h="503" extrusionOk="0">
                  <a:moveTo>
                    <a:pt x="254" y="1"/>
                  </a:moveTo>
                  <a:cubicBezTo>
                    <a:pt x="124" y="1"/>
                    <a:pt x="0" y="101"/>
                    <a:pt x="1" y="252"/>
                  </a:cubicBezTo>
                  <a:cubicBezTo>
                    <a:pt x="1" y="389"/>
                    <a:pt x="112" y="502"/>
                    <a:pt x="249" y="502"/>
                  </a:cubicBezTo>
                  <a:cubicBezTo>
                    <a:pt x="250" y="502"/>
                    <a:pt x="251" y="502"/>
                    <a:pt x="251" y="502"/>
                  </a:cubicBezTo>
                  <a:cubicBezTo>
                    <a:pt x="474" y="502"/>
                    <a:pt x="586" y="232"/>
                    <a:pt x="429"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9" name="Google Shape;239;p34"/>
            <p:cNvSpPr/>
            <p:nvPr/>
          </p:nvSpPr>
          <p:spPr>
            <a:xfrm>
              <a:off x="3488475" y="3484425"/>
              <a:ext cx="14650" cy="12575"/>
            </a:xfrm>
            <a:custGeom>
              <a:avLst/>
              <a:gdLst/>
              <a:ahLst/>
              <a:cxnLst/>
              <a:rect l="l" t="t" r="r" b="b"/>
              <a:pathLst>
                <a:path w="586" h="503" extrusionOk="0">
                  <a:moveTo>
                    <a:pt x="253" y="1"/>
                  </a:moveTo>
                  <a:cubicBezTo>
                    <a:pt x="124" y="1"/>
                    <a:pt x="1" y="101"/>
                    <a:pt x="1" y="252"/>
                  </a:cubicBezTo>
                  <a:cubicBezTo>
                    <a:pt x="1" y="390"/>
                    <a:pt x="113" y="502"/>
                    <a:pt x="251" y="502"/>
                  </a:cubicBezTo>
                  <a:cubicBezTo>
                    <a:pt x="475" y="502"/>
                    <a:pt x="586" y="232"/>
                    <a:pt x="428" y="75"/>
                  </a:cubicBezTo>
                  <a:cubicBezTo>
                    <a:pt x="377" y="24"/>
                    <a:pt x="315"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0" name="Google Shape;240;p34"/>
            <p:cNvSpPr/>
            <p:nvPr/>
          </p:nvSpPr>
          <p:spPr>
            <a:xfrm>
              <a:off x="3410100" y="3484425"/>
              <a:ext cx="14700" cy="12575"/>
            </a:xfrm>
            <a:custGeom>
              <a:avLst/>
              <a:gdLst/>
              <a:ahLst/>
              <a:cxnLst/>
              <a:rect l="l" t="t" r="r" b="b"/>
              <a:pathLst>
                <a:path w="588" h="503" extrusionOk="0">
                  <a:moveTo>
                    <a:pt x="254" y="1"/>
                  </a:moveTo>
                  <a:cubicBezTo>
                    <a:pt x="124" y="1"/>
                    <a:pt x="1" y="101"/>
                    <a:pt x="1" y="252"/>
                  </a:cubicBezTo>
                  <a:cubicBezTo>
                    <a:pt x="1" y="390"/>
                    <a:pt x="113" y="502"/>
                    <a:pt x="252" y="502"/>
                  </a:cubicBezTo>
                  <a:cubicBezTo>
                    <a:pt x="475" y="502"/>
                    <a:pt x="587" y="232"/>
                    <a:pt x="430"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1" name="Google Shape;241;p34"/>
            <p:cNvSpPr/>
            <p:nvPr/>
          </p:nvSpPr>
          <p:spPr>
            <a:xfrm>
              <a:off x="3331775" y="3484425"/>
              <a:ext cx="14650" cy="12575"/>
            </a:xfrm>
            <a:custGeom>
              <a:avLst/>
              <a:gdLst/>
              <a:ahLst/>
              <a:cxnLst/>
              <a:rect l="l" t="t" r="r" b="b"/>
              <a:pathLst>
                <a:path w="586" h="503" extrusionOk="0">
                  <a:moveTo>
                    <a:pt x="253" y="1"/>
                  </a:moveTo>
                  <a:cubicBezTo>
                    <a:pt x="124" y="1"/>
                    <a:pt x="0" y="101"/>
                    <a:pt x="0" y="252"/>
                  </a:cubicBezTo>
                  <a:cubicBezTo>
                    <a:pt x="0" y="390"/>
                    <a:pt x="113" y="502"/>
                    <a:pt x="251" y="502"/>
                  </a:cubicBezTo>
                  <a:cubicBezTo>
                    <a:pt x="473" y="502"/>
                    <a:pt x="586" y="232"/>
                    <a:pt x="428" y="75"/>
                  </a:cubicBezTo>
                  <a:cubicBezTo>
                    <a:pt x="377" y="24"/>
                    <a:pt x="314"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2" name="Google Shape;242;p34"/>
            <p:cNvSpPr/>
            <p:nvPr/>
          </p:nvSpPr>
          <p:spPr>
            <a:xfrm>
              <a:off x="3645175" y="3484425"/>
              <a:ext cx="14675" cy="12575"/>
            </a:xfrm>
            <a:custGeom>
              <a:avLst/>
              <a:gdLst/>
              <a:ahLst/>
              <a:cxnLst/>
              <a:rect l="l" t="t" r="r" b="b"/>
              <a:pathLst>
                <a:path w="587" h="503" extrusionOk="0">
                  <a:moveTo>
                    <a:pt x="254" y="1"/>
                  </a:moveTo>
                  <a:cubicBezTo>
                    <a:pt x="124" y="1"/>
                    <a:pt x="1" y="101"/>
                    <a:pt x="1" y="252"/>
                  </a:cubicBezTo>
                  <a:cubicBezTo>
                    <a:pt x="1" y="390"/>
                    <a:pt x="113" y="502"/>
                    <a:pt x="251" y="502"/>
                  </a:cubicBezTo>
                  <a:cubicBezTo>
                    <a:pt x="251" y="502"/>
                    <a:pt x="252" y="502"/>
                    <a:pt x="253" y="502"/>
                  </a:cubicBezTo>
                  <a:cubicBezTo>
                    <a:pt x="476" y="502"/>
                    <a:pt x="587" y="232"/>
                    <a:pt x="430"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3" name="Google Shape;243;p34"/>
            <p:cNvSpPr/>
            <p:nvPr/>
          </p:nvSpPr>
          <p:spPr>
            <a:xfrm>
              <a:off x="3253400" y="3484425"/>
              <a:ext cx="14675" cy="12575"/>
            </a:xfrm>
            <a:custGeom>
              <a:avLst/>
              <a:gdLst/>
              <a:ahLst/>
              <a:cxnLst/>
              <a:rect l="l" t="t" r="r" b="b"/>
              <a:pathLst>
                <a:path w="587" h="503" extrusionOk="0">
                  <a:moveTo>
                    <a:pt x="254" y="1"/>
                  </a:moveTo>
                  <a:cubicBezTo>
                    <a:pt x="124" y="1"/>
                    <a:pt x="1" y="101"/>
                    <a:pt x="1" y="252"/>
                  </a:cubicBezTo>
                  <a:cubicBezTo>
                    <a:pt x="1" y="390"/>
                    <a:pt x="113" y="502"/>
                    <a:pt x="251" y="502"/>
                  </a:cubicBezTo>
                  <a:cubicBezTo>
                    <a:pt x="251" y="502"/>
                    <a:pt x="252" y="502"/>
                    <a:pt x="253" y="502"/>
                  </a:cubicBezTo>
                  <a:cubicBezTo>
                    <a:pt x="476" y="502"/>
                    <a:pt x="587" y="232"/>
                    <a:pt x="430" y="75"/>
                  </a:cubicBezTo>
                  <a:cubicBezTo>
                    <a:pt x="378" y="24"/>
                    <a:pt x="315"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4" name="Google Shape;244;p34"/>
            <p:cNvSpPr/>
            <p:nvPr/>
          </p:nvSpPr>
          <p:spPr>
            <a:xfrm>
              <a:off x="3175075" y="3484425"/>
              <a:ext cx="14700" cy="12575"/>
            </a:xfrm>
            <a:custGeom>
              <a:avLst/>
              <a:gdLst/>
              <a:ahLst/>
              <a:cxnLst/>
              <a:rect l="l" t="t" r="r" b="b"/>
              <a:pathLst>
                <a:path w="588" h="503" extrusionOk="0">
                  <a:moveTo>
                    <a:pt x="253" y="1"/>
                  </a:moveTo>
                  <a:cubicBezTo>
                    <a:pt x="124" y="1"/>
                    <a:pt x="0" y="101"/>
                    <a:pt x="0" y="252"/>
                  </a:cubicBezTo>
                  <a:cubicBezTo>
                    <a:pt x="0" y="389"/>
                    <a:pt x="111" y="502"/>
                    <a:pt x="249" y="502"/>
                  </a:cubicBezTo>
                  <a:cubicBezTo>
                    <a:pt x="250" y="502"/>
                    <a:pt x="251" y="502"/>
                    <a:pt x="252" y="502"/>
                  </a:cubicBezTo>
                  <a:cubicBezTo>
                    <a:pt x="475" y="502"/>
                    <a:pt x="587" y="232"/>
                    <a:pt x="428" y="75"/>
                  </a:cubicBezTo>
                  <a:cubicBezTo>
                    <a:pt x="377" y="24"/>
                    <a:pt x="314"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5" name="Google Shape;245;p34"/>
            <p:cNvSpPr/>
            <p:nvPr/>
          </p:nvSpPr>
          <p:spPr>
            <a:xfrm>
              <a:off x="3096700" y="3484425"/>
              <a:ext cx="14700" cy="12575"/>
            </a:xfrm>
            <a:custGeom>
              <a:avLst/>
              <a:gdLst/>
              <a:ahLst/>
              <a:cxnLst/>
              <a:rect l="l" t="t" r="r" b="b"/>
              <a:pathLst>
                <a:path w="588" h="503" extrusionOk="0">
                  <a:moveTo>
                    <a:pt x="253" y="1"/>
                  </a:moveTo>
                  <a:cubicBezTo>
                    <a:pt x="124" y="1"/>
                    <a:pt x="1" y="101"/>
                    <a:pt x="1" y="252"/>
                  </a:cubicBezTo>
                  <a:cubicBezTo>
                    <a:pt x="1" y="389"/>
                    <a:pt x="111" y="502"/>
                    <a:pt x="248" y="502"/>
                  </a:cubicBezTo>
                  <a:cubicBezTo>
                    <a:pt x="249" y="502"/>
                    <a:pt x="250" y="502"/>
                    <a:pt x="251" y="502"/>
                  </a:cubicBezTo>
                  <a:cubicBezTo>
                    <a:pt x="475" y="502"/>
                    <a:pt x="587" y="232"/>
                    <a:pt x="428" y="75"/>
                  </a:cubicBezTo>
                  <a:cubicBezTo>
                    <a:pt x="377" y="24"/>
                    <a:pt x="315"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6" name="Google Shape;246;p34"/>
            <p:cNvSpPr/>
            <p:nvPr/>
          </p:nvSpPr>
          <p:spPr>
            <a:xfrm>
              <a:off x="3018325" y="3484425"/>
              <a:ext cx="14700" cy="12575"/>
            </a:xfrm>
            <a:custGeom>
              <a:avLst/>
              <a:gdLst/>
              <a:ahLst/>
              <a:cxnLst/>
              <a:rect l="l" t="t" r="r" b="b"/>
              <a:pathLst>
                <a:path w="588" h="503" extrusionOk="0">
                  <a:moveTo>
                    <a:pt x="254" y="1"/>
                  </a:moveTo>
                  <a:cubicBezTo>
                    <a:pt x="125" y="1"/>
                    <a:pt x="1" y="101"/>
                    <a:pt x="1" y="252"/>
                  </a:cubicBezTo>
                  <a:cubicBezTo>
                    <a:pt x="1" y="390"/>
                    <a:pt x="113" y="502"/>
                    <a:pt x="253" y="502"/>
                  </a:cubicBezTo>
                  <a:cubicBezTo>
                    <a:pt x="475" y="502"/>
                    <a:pt x="588" y="232"/>
                    <a:pt x="430" y="75"/>
                  </a:cubicBezTo>
                  <a:cubicBezTo>
                    <a:pt x="378" y="24"/>
                    <a:pt x="316" y="1"/>
                    <a:pt x="2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7" name="Google Shape;247;p34"/>
            <p:cNvSpPr/>
            <p:nvPr/>
          </p:nvSpPr>
          <p:spPr>
            <a:xfrm>
              <a:off x="2940000" y="3484425"/>
              <a:ext cx="14650" cy="12575"/>
            </a:xfrm>
            <a:custGeom>
              <a:avLst/>
              <a:gdLst/>
              <a:ahLst/>
              <a:cxnLst/>
              <a:rect l="l" t="t" r="r" b="b"/>
              <a:pathLst>
                <a:path w="586" h="503" extrusionOk="0">
                  <a:moveTo>
                    <a:pt x="253" y="1"/>
                  </a:moveTo>
                  <a:cubicBezTo>
                    <a:pt x="124" y="1"/>
                    <a:pt x="1" y="101"/>
                    <a:pt x="1" y="252"/>
                  </a:cubicBezTo>
                  <a:cubicBezTo>
                    <a:pt x="1" y="390"/>
                    <a:pt x="113" y="502"/>
                    <a:pt x="251" y="502"/>
                  </a:cubicBezTo>
                  <a:cubicBezTo>
                    <a:pt x="474" y="502"/>
                    <a:pt x="586" y="232"/>
                    <a:pt x="428" y="75"/>
                  </a:cubicBezTo>
                  <a:cubicBezTo>
                    <a:pt x="377" y="24"/>
                    <a:pt x="315" y="1"/>
                    <a:pt x="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249" name="Google Shape;249;p34"/>
          <p:cNvPicPr preferRelativeResize="0"/>
          <p:nvPr/>
        </p:nvPicPr>
        <p:blipFill rotWithShape="1">
          <a:blip r:embed="rId3">
            <a:alphaModFix/>
          </a:blip>
          <a:srcRect/>
          <a:stretch/>
        </p:blipFill>
        <p:spPr>
          <a:xfrm>
            <a:off x="257701" y="1360856"/>
            <a:ext cx="11432869" cy="5060450"/>
          </a:xfrm>
          <a:prstGeom prst="rect">
            <a:avLst/>
          </a:prstGeom>
          <a:noFill/>
          <a:ln>
            <a:noFill/>
          </a:ln>
        </p:spPr>
      </p:pic>
      <p:pic>
        <p:nvPicPr>
          <p:cNvPr id="250" name="Google Shape;250;p34"/>
          <p:cNvPicPr preferRelativeResize="0"/>
          <p:nvPr/>
        </p:nvPicPr>
        <p:blipFill rotWithShape="1">
          <a:blip r:embed="rId4">
            <a:alphaModFix/>
          </a:blip>
          <a:srcRect/>
          <a:stretch/>
        </p:blipFill>
        <p:spPr>
          <a:xfrm>
            <a:off x="10142912" y="4998372"/>
            <a:ext cx="1444179" cy="1287203"/>
          </a:xfrm>
          <a:prstGeom prst="rect">
            <a:avLst/>
          </a:prstGeom>
          <a:noFill/>
          <a:ln>
            <a:noFill/>
          </a:ln>
        </p:spPr>
      </p:pic>
      <p:sp>
        <p:nvSpPr>
          <p:cNvPr id="28"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42402023"/>
              </p:ext>
            </p:extLst>
          </p:nvPr>
        </p:nvGraphicFramePr>
        <p:xfrm>
          <a:off x="86263" y="172376"/>
          <a:ext cx="11895827" cy="649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oogle Shape;284;p36"/>
          <p:cNvSpPr txBox="1"/>
          <p:nvPr/>
        </p:nvSpPr>
        <p:spPr>
          <a:xfrm>
            <a:off x="205361" y="172376"/>
            <a:ext cx="3573009" cy="1483895"/>
          </a:xfrm>
          <a:prstGeom prst="rect">
            <a:avLst/>
          </a:prstGeom>
          <a:noFill/>
          <a:ln>
            <a:noFill/>
          </a:ln>
        </p:spPr>
        <p:txBody>
          <a:bodyPr spcFirstLastPara="1" wrap="square" lIns="91425" tIns="45700" rIns="91425" bIns="45700" anchor="ctr" anchorCtr="0">
            <a:noAutofit/>
          </a:bodyPr>
          <a:lstStyle/>
          <a:p>
            <a:pPr lvl="0">
              <a:lnSpc>
                <a:spcPct val="90000"/>
              </a:lnSpc>
              <a:buSzPts val="1600"/>
            </a:pPr>
            <a:r>
              <a:rPr lang="en-ID" sz="2400" b="1" dirty="0">
                <a:latin typeface="Arial Narrow"/>
                <a:ea typeface="Arial Narrow"/>
                <a:cs typeface="Arial Narrow"/>
                <a:sym typeface="Arial Narrow"/>
              </a:rPr>
              <a:t>KEAMANAN INFRASTRUKTUR DAN APLIKASI</a:t>
            </a:r>
            <a:endParaRPr lang="en-ID" sz="2000" dirty="0"/>
          </a:p>
        </p:txBody>
      </p:sp>
    </p:spTree>
    <p:extLst>
      <p:ext uri="{BB962C8B-B14F-4D97-AF65-F5344CB8AC3E}">
        <p14:creationId xmlns:p14="http://schemas.microsoft.com/office/powerpoint/2010/main" val="277518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pic>
        <p:nvPicPr>
          <p:cNvPr id="885" name="Google Shape;885;p56"/>
          <p:cNvPicPr preferRelativeResize="0"/>
          <p:nvPr/>
        </p:nvPicPr>
        <p:blipFill rotWithShape="1">
          <a:blip r:embed="rId3">
            <a:alphaModFix/>
          </a:blip>
          <a:srcRect b="14332"/>
          <a:stretch/>
        </p:blipFill>
        <p:spPr>
          <a:xfrm>
            <a:off x="5841787" y="1221156"/>
            <a:ext cx="1112270" cy="860361"/>
          </a:xfrm>
          <a:prstGeom prst="rect">
            <a:avLst/>
          </a:prstGeom>
          <a:noFill/>
          <a:ln>
            <a:noFill/>
          </a:ln>
        </p:spPr>
      </p:pic>
      <p:sp>
        <p:nvSpPr>
          <p:cNvPr id="891" name="Google Shape;891;p56"/>
          <p:cNvSpPr/>
          <p:nvPr/>
        </p:nvSpPr>
        <p:spPr>
          <a:xfrm>
            <a:off x="1209442" y="2518781"/>
            <a:ext cx="9773115" cy="1820437"/>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5400" b="1">
                <a:solidFill>
                  <a:schemeClr val="lt1"/>
                </a:solidFill>
                <a:latin typeface="Trebuchet MS"/>
                <a:ea typeface="Trebuchet MS"/>
                <a:cs typeface="Trebuchet MS"/>
                <a:sym typeface="Trebuchet MS"/>
              </a:rPr>
              <a:t>TERIMA KASIH</a:t>
            </a:r>
            <a:endParaRPr/>
          </a:p>
        </p:txBody>
      </p:sp>
      <p:sp>
        <p:nvSpPr>
          <p:cNvPr id="892" name="Google Shape;892;p56"/>
          <p:cNvSpPr/>
          <p:nvPr/>
        </p:nvSpPr>
        <p:spPr>
          <a:xfrm>
            <a:off x="3433645" y="4964395"/>
            <a:ext cx="5324707" cy="429322"/>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DINAS KOMINFO KABUPATEN MERAUKE</a:t>
            </a:r>
            <a:endParaRPr sz="1800"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endParaRPr>
          </a:p>
        </p:txBody>
      </p:sp>
      <p:sp>
        <p:nvSpPr>
          <p:cNvPr id="12" name="Google Shape;632;p48"/>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350" y="1232083"/>
            <a:ext cx="902210" cy="902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54;p67"/>
          <p:cNvSpPr/>
          <p:nvPr/>
        </p:nvSpPr>
        <p:spPr>
          <a:xfrm>
            <a:off x="876645" y="2514249"/>
            <a:ext cx="10438706" cy="1820437"/>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5400" b="1" dirty="0">
                <a:solidFill>
                  <a:schemeClr val="lt1"/>
                </a:solidFill>
                <a:latin typeface="Trebuchet MS"/>
                <a:ea typeface="Trebuchet MS"/>
                <a:cs typeface="Trebuchet MS"/>
                <a:sym typeface="Trebuchet MS"/>
              </a:rPr>
              <a:t>DOMAIN </a:t>
            </a:r>
            <a:r>
              <a:rPr lang="en-ID" sz="5400" b="1" dirty="0" smtClean="0">
                <a:solidFill>
                  <a:schemeClr val="lt1"/>
                </a:solidFill>
                <a:latin typeface="Trebuchet MS"/>
                <a:ea typeface="Trebuchet MS"/>
                <a:cs typeface="Trebuchet MS"/>
                <a:sym typeface="Trebuchet MS"/>
              </a:rPr>
              <a:t>ARSITEKTUR INFRASTRUKTUR</a:t>
            </a:r>
            <a:endParaRPr dirty="0"/>
          </a:p>
        </p:txBody>
      </p:sp>
      <p:sp>
        <p:nvSpPr>
          <p:cNvPr id="4" name="Google Shape;455;p67"/>
          <p:cNvSpPr/>
          <p:nvPr/>
        </p:nvSpPr>
        <p:spPr>
          <a:xfrm>
            <a:off x="3433645" y="4964395"/>
            <a:ext cx="5324707" cy="429322"/>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7916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38"/>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8"/>
          <p:cNvSpPr/>
          <p:nvPr/>
        </p:nvSpPr>
        <p:spPr>
          <a:xfrm>
            <a:off x="0" y="-50279"/>
            <a:ext cx="89059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a:solidFill>
                  <a:schemeClr val="bg1"/>
                </a:solidFill>
                <a:latin typeface="Trebuchet MS"/>
                <a:ea typeface="Trebuchet MS"/>
                <a:cs typeface="Trebuchet MS"/>
                <a:sym typeface="Trebuchet MS"/>
              </a:rPr>
              <a:t>DOMAIN ARSITEKTUR INFRASTRUKTUR SPBE</a:t>
            </a:r>
            <a:endParaRPr sz="2100" b="1" dirty="0">
              <a:solidFill>
                <a:schemeClr val="bg1"/>
              </a:solidFill>
              <a:latin typeface="Lato Black"/>
              <a:ea typeface="Lato Black"/>
              <a:cs typeface="Lato Black"/>
              <a:sym typeface="Lato Black"/>
            </a:endParaRPr>
          </a:p>
        </p:txBody>
      </p:sp>
      <p:grpSp>
        <p:nvGrpSpPr>
          <p:cNvPr id="37" name="Google Shape;316;p38"/>
          <p:cNvGrpSpPr/>
          <p:nvPr/>
        </p:nvGrpSpPr>
        <p:grpSpPr>
          <a:xfrm>
            <a:off x="371543" y="3945502"/>
            <a:ext cx="10747560" cy="2216279"/>
            <a:chOff x="6079067" y="1727204"/>
            <a:chExt cx="5621867" cy="1116000"/>
          </a:xfrm>
        </p:grpSpPr>
        <p:sp>
          <p:nvSpPr>
            <p:cNvPr id="38" name="Google Shape;317;p38"/>
            <p:cNvSpPr/>
            <p:nvPr/>
          </p:nvSpPr>
          <p:spPr>
            <a:xfrm>
              <a:off x="6079067" y="1727204"/>
              <a:ext cx="5621867" cy="1116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D" sz="2800" b="1" dirty="0" smtClean="0">
                  <a:solidFill>
                    <a:schemeClr val="dk1"/>
                  </a:solidFill>
                  <a:latin typeface="Calibri"/>
                  <a:ea typeface="Calibri"/>
                  <a:cs typeface="Calibri"/>
                  <a:sym typeface="Calibri"/>
                </a:rPr>
                <a:t>2. INFRASTRUKTUR NON-FISIK (</a:t>
              </a:r>
              <a:r>
                <a:rPr lang="en-ID" sz="2800" b="1" i="1" dirty="0" smtClean="0">
                  <a:solidFill>
                    <a:schemeClr val="dk1"/>
                  </a:solidFill>
                  <a:latin typeface="Calibri"/>
                  <a:ea typeface="Calibri"/>
                  <a:cs typeface="Calibri"/>
                  <a:sym typeface="Calibri"/>
                </a:rPr>
                <a:t>Software</a:t>
              </a:r>
              <a:r>
                <a:rPr lang="en-ID" sz="2800" b="1" dirty="0" smtClean="0">
                  <a:solidFill>
                    <a:schemeClr val="dk1"/>
                  </a:solidFill>
                  <a:latin typeface="Calibri"/>
                  <a:ea typeface="Calibri"/>
                  <a:cs typeface="Calibri"/>
                  <a:sym typeface="Calibri"/>
                </a:rPr>
                <a:t>)</a:t>
              </a:r>
              <a:endParaRPr sz="2000" b="1" dirty="0"/>
            </a:p>
          </p:txBody>
        </p:sp>
        <p:sp>
          <p:nvSpPr>
            <p:cNvPr id="39" name="Google Shape;318;p38"/>
            <p:cNvSpPr/>
            <p:nvPr/>
          </p:nvSpPr>
          <p:spPr>
            <a:xfrm>
              <a:off x="6237255" y="2231521"/>
              <a:ext cx="1707532" cy="405404"/>
            </a:xfrm>
            <a:prstGeom prst="rect">
              <a:avLst/>
            </a:prstGeom>
            <a:solidFill>
              <a:schemeClr val="accent5">
                <a:lumMod val="40000"/>
                <a:lumOff val="60000"/>
              </a:schemeClr>
            </a:solidFill>
            <a:ln w="12700" cap="flat" cmpd="sng">
              <a:solidFill>
                <a:schemeClr val="tx1">
                  <a:alpha val="91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2857"/>
                </a:lnSpc>
                <a:spcBef>
                  <a:spcPts val="0"/>
                </a:spcBef>
                <a:spcAft>
                  <a:spcPts val="0"/>
                </a:spcAft>
                <a:buNone/>
              </a:pPr>
              <a:r>
                <a:rPr lang="en-ID" sz="2000" dirty="0" err="1" smtClean="0">
                  <a:solidFill>
                    <a:schemeClr val="dk1"/>
                  </a:solidFill>
                  <a:latin typeface="Quattrocento Sans"/>
                  <a:ea typeface="Quattrocento Sans"/>
                  <a:cs typeface="Quattrocento Sans"/>
                  <a:sym typeface="Quattrocento Sans"/>
                </a:rPr>
                <a:t>Aplikasi</a:t>
              </a:r>
              <a:r>
                <a:rPr lang="en-ID" sz="2000" dirty="0" smtClean="0">
                  <a:solidFill>
                    <a:schemeClr val="dk1"/>
                  </a:solidFill>
                  <a:latin typeface="Quattrocento Sans"/>
                  <a:ea typeface="Quattrocento Sans"/>
                  <a:cs typeface="Quattrocento Sans"/>
                  <a:sym typeface="Quattrocento Sans"/>
                </a:rPr>
                <a:t> SPBE</a:t>
              </a:r>
              <a:endParaRPr sz="2000" dirty="0"/>
            </a:p>
          </p:txBody>
        </p:sp>
        <p:sp>
          <p:nvSpPr>
            <p:cNvPr id="40" name="Google Shape;319;p38"/>
            <p:cNvSpPr/>
            <p:nvPr/>
          </p:nvSpPr>
          <p:spPr>
            <a:xfrm>
              <a:off x="8059419" y="2231521"/>
              <a:ext cx="1644039" cy="405403"/>
            </a:xfrm>
            <a:prstGeom prst="rect">
              <a:avLst/>
            </a:prstGeom>
            <a:solidFill>
              <a:schemeClr val="accent2">
                <a:lumMod val="40000"/>
                <a:lumOff val="6000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12857"/>
                </a:lnSpc>
              </a:pPr>
              <a:r>
                <a:rPr lang="en-ID" sz="2000" dirty="0" err="1" smtClean="0">
                  <a:solidFill>
                    <a:schemeClr val="dk1"/>
                  </a:solidFill>
                  <a:latin typeface="Quattrocento Sans"/>
                  <a:ea typeface="Quattrocento Sans"/>
                  <a:cs typeface="Quattrocento Sans"/>
                  <a:sym typeface="Quattrocento Sans"/>
                </a:rPr>
                <a:t>Sistem</a:t>
              </a:r>
              <a:r>
                <a:rPr lang="en-ID" sz="2000" dirty="0" smtClean="0">
                  <a:solidFill>
                    <a:schemeClr val="dk1"/>
                  </a:solidFill>
                  <a:latin typeface="Quattrocento Sans"/>
                  <a:ea typeface="Quattrocento Sans"/>
                  <a:cs typeface="Quattrocento Sans"/>
                  <a:sym typeface="Quattrocento Sans"/>
                </a:rPr>
                <a:t> </a:t>
              </a:r>
              <a:r>
                <a:rPr lang="en-ID" sz="2000" dirty="0" err="1" smtClean="0">
                  <a:solidFill>
                    <a:schemeClr val="dk1"/>
                  </a:solidFill>
                  <a:latin typeface="Quattrocento Sans"/>
                  <a:ea typeface="Quattrocento Sans"/>
                  <a:cs typeface="Quattrocento Sans"/>
                  <a:sym typeface="Quattrocento Sans"/>
                </a:rPr>
                <a:t>Operasi</a:t>
              </a:r>
              <a:endParaRPr sz="2000" dirty="0"/>
            </a:p>
          </p:txBody>
        </p:sp>
        <p:sp>
          <p:nvSpPr>
            <p:cNvPr id="41" name="Google Shape;320;p38"/>
            <p:cNvSpPr/>
            <p:nvPr/>
          </p:nvSpPr>
          <p:spPr>
            <a:xfrm>
              <a:off x="9818090" y="2231521"/>
              <a:ext cx="1707532" cy="405403"/>
            </a:xfrm>
            <a:prstGeom prst="rect">
              <a:avLst/>
            </a:prstGeom>
            <a:solidFill>
              <a:schemeClr val="accent6">
                <a:lumMod val="40000"/>
                <a:lumOff val="6000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12857"/>
                </a:lnSpc>
              </a:pPr>
              <a:r>
                <a:rPr lang="en-ID" sz="2000" dirty="0" err="1" smtClean="0">
                  <a:solidFill>
                    <a:schemeClr val="dk1"/>
                  </a:solidFill>
                  <a:latin typeface="Quattrocento Sans"/>
                  <a:ea typeface="Quattrocento Sans"/>
                  <a:cs typeface="Quattrocento Sans"/>
                  <a:sym typeface="Quattrocento Sans"/>
                </a:rPr>
                <a:t>Aplikasi</a:t>
              </a:r>
              <a:r>
                <a:rPr lang="en-ID" sz="2000" dirty="0" smtClean="0">
                  <a:solidFill>
                    <a:schemeClr val="dk1"/>
                  </a:solidFill>
                  <a:latin typeface="Quattrocento Sans"/>
                  <a:ea typeface="Quattrocento Sans"/>
                  <a:cs typeface="Quattrocento Sans"/>
                  <a:sym typeface="Quattrocento Sans"/>
                </a:rPr>
                <a:t> </a:t>
              </a:r>
              <a:r>
                <a:rPr lang="en-ID" sz="2000" dirty="0" err="1" smtClean="0">
                  <a:solidFill>
                    <a:schemeClr val="dk1"/>
                  </a:solidFill>
                  <a:latin typeface="Quattrocento Sans"/>
                  <a:ea typeface="Quattrocento Sans"/>
                  <a:cs typeface="Quattrocento Sans"/>
                  <a:sym typeface="Quattrocento Sans"/>
                </a:rPr>
                <a:t>Pendukung</a:t>
              </a:r>
              <a:endParaRPr sz="2000" dirty="0"/>
            </a:p>
          </p:txBody>
        </p:sp>
      </p:grpSp>
      <p:grpSp>
        <p:nvGrpSpPr>
          <p:cNvPr id="2" name="Group 1"/>
          <p:cNvGrpSpPr/>
          <p:nvPr/>
        </p:nvGrpSpPr>
        <p:grpSpPr>
          <a:xfrm>
            <a:off x="371543" y="855006"/>
            <a:ext cx="10747561" cy="2492377"/>
            <a:chOff x="88079" y="842962"/>
            <a:chExt cx="6896950" cy="1959908"/>
          </a:xfrm>
        </p:grpSpPr>
        <p:grpSp>
          <p:nvGrpSpPr>
            <p:cNvPr id="316" name="Google Shape;316;p38"/>
            <p:cNvGrpSpPr/>
            <p:nvPr/>
          </p:nvGrpSpPr>
          <p:grpSpPr>
            <a:xfrm>
              <a:off x="88079" y="842962"/>
              <a:ext cx="6896950" cy="1959908"/>
              <a:chOff x="6079067" y="1727204"/>
              <a:chExt cx="5621867" cy="1450154"/>
            </a:xfrm>
          </p:grpSpPr>
          <p:sp>
            <p:nvSpPr>
              <p:cNvPr id="317" name="Google Shape;317;p38"/>
              <p:cNvSpPr/>
              <p:nvPr/>
            </p:nvSpPr>
            <p:spPr>
              <a:xfrm>
                <a:off x="6079067" y="1727204"/>
                <a:ext cx="5621867" cy="1450154"/>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D" sz="2800" b="1" dirty="0" smtClean="0">
                    <a:solidFill>
                      <a:schemeClr val="dk1"/>
                    </a:solidFill>
                    <a:latin typeface="Calibri"/>
                    <a:ea typeface="Calibri"/>
                    <a:cs typeface="Calibri"/>
                    <a:sym typeface="Calibri"/>
                  </a:rPr>
                  <a:t>1. INFRASTRUKTUR FISIK (</a:t>
                </a:r>
                <a:r>
                  <a:rPr lang="en-ID" sz="2800" b="1" i="1" dirty="0" smtClean="0">
                    <a:solidFill>
                      <a:schemeClr val="dk1"/>
                    </a:solidFill>
                    <a:latin typeface="Calibri"/>
                    <a:ea typeface="Calibri"/>
                    <a:cs typeface="Calibri"/>
                    <a:sym typeface="Calibri"/>
                  </a:rPr>
                  <a:t>Hardware</a:t>
                </a:r>
                <a:r>
                  <a:rPr lang="en-ID" sz="2800" b="1" dirty="0" smtClean="0">
                    <a:solidFill>
                      <a:schemeClr val="dk1"/>
                    </a:solidFill>
                    <a:latin typeface="Calibri"/>
                    <a:ea typeface="Calibri"/>
                    <a:cs typeface="Calibri"/>
                    <a:sym typeface="Calibri"/>
                  </a:rPr>
                  <a:t>)</a:t>
                </a:r>
                <a:endParaRPr sz="2000" b="1" dirty="0"/>
              </a:p>
            </p:txBody>
          </p:sp>
          <p:sp>
            <p:nvSpPr>
              <p:cNvPr id="318" name="Google Shape;318;p38"/>
              <p:cNvSpPr/>
              <p:nvPr/>
            </p:nvSpPr>
            <p:spPr>
              <a:xfrm>
                <a:off x="6254171" y="2172823"/>
                <a:ext cx="1707532" cy="300318"/>
              </a:xfrm>
              <a:prstGeom prst="rect">
                <a:avLst/>
              </a:prstGeom>
              <a:solidFill>
                <a:schemeClr val="accent5">
                  <a:lumMod val="40000"/>
                  <a:lumOff val="60000"/>
                </a:schemeClr>
              </a:solidFill>
              <a:ln w="12700" cap="flat" cmpd="sng">
                <a:solidFill>
                  <a:schemeClr val="tx1">
                    <a:alpha val="91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2857"/>
                  </a:lnSpc>
                  <a:spcBef>
                    <a:spcPts val="0"/>
                  </a:spcBef>
                  <a:spcAft>
                    <a:spcPts val="0"/>
                  </a:spcAft>
                  <a:buNone/>
                </a:pPr>
                <a:r>
                  <a:rPr lang="en-ID" sz="1800" b="1" dirty="0" err="1" smtClean="0">
                    <a:solidFill>
                      <a:schemeClr val="dk1"/>
                    </a:solidFill>
                    <a:latin typeface="Quattrocento Sans"/>
                    <a:ea typeface="Quattrocento Sans"/>
                    <a:cs typeface="Quattrocento Sans"/>
                    <a:sym typeface="Quattrocento Sans"/>
                  </a:rPr>
                  <a:t>Infrastruktur</a:t>
                </a:r>
                <a:r>
                  <a:rPr lang="en-ID" sz="1800" b="1" dirty="0" smtClean="0">
                    <a:solidFill>
                      <a:schemeClr val="dk1"/>
                    </a:solidFill>
                    <a:latin typeface="Quattrocento Sans"/>
                    <a:ea typeface="Quattrocento Sans"/>
                    <a:cs typeface="Quattrocento Sans"/>
                    <a:sym typeface="Quattrocento Sans"/>
                  </a:rPr>
                  <a:t> </a:t>
                </a:r>
                <a:r>
                  <a:rPr lang="en-ID" sz="1800" b="1" dirty="0" err="1" smtClean="0">
                    <a:solidFill>
                      <a:schemeClr val="dk1"/>
                    </a:solidFill>
                    <a:latin typeface="Quattrocento Sans"/>
                    <a:ea typeface="Quattrocento Sans"/>
                    <a:cs typeface="Quattrocento Sans"/>
                    <a:sym typeface="Quattrocento Sans"/>
                  </a:rPr>
                  <a:t>Penghubung</a:t>
                </a:r>
                <a:endParaRPr sz="1800" b="1" dirty="0"/>
              </a:p>
            </p:txBody>
          </p:sp>
          <p:sp>
            <p:nvSpPr>
              <p:cNvPr id="319" name="Google Shape;319;p38"/>
              <p:cNvSpPr/>
              <p:nvPr/>
            </p:nvSpPr>
            <p:spPr>
              <a:xfrm>
                <a:off x="8019813" y="2172823"/>
                <a:ext cx="1644039" cy="300317"/>
              </a:xfrm>
              <a:prstGeom prst="rect">
                <a:avLst/>
              </a:prstGeom>
              <a:solidFill>
                <a:schemeClr val="accent2">
                  <a:lumMod val="40000"/>
                  <a:lumOff val="6000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12857"/>
                  </a:lnSpc>
                </a:pPr>
                <a:r>
                  <a:rPr lang="en-ID" sz="1800" b="1" dirty="0" err="1" smtClean="0">
                    <a:solidFill>
                      <a:schemeClr val="dk1"/>
                    </a:solidFill>
                    <a:latin typeface="Quattrocento Sans"/>
                    <a:ea typeface="Quattrocento Sans"/>
                    <a:cs typeface="Quattrocento Sans"/>
                    <a:sym typeface="Quattrocento Sans"/>
                  </a:rPr>
                  <a:t>Infrastruktur</a:t>
                </a:r>
                <a:r>
                  <a:rPr lang="en-ID" sz="1800" b="1" dirty="0" smtClean="0">
                    <a:solidFill>
                      <a:schemeClr val="dk1"/>
                    </a:solidFill>
                    <a:latin typeface="Quattrocento Sans"/>
                    <a:ea typeface="Quattrocento Sans"/>
                    <a:cs typeface="Quattrocento Sans"/>
                    <a:sym typeface="Quattrocento Sans"/>
                  </a:rPr>
                  <a:t> </a:t>
                </a:r>
                <a:r>
                  <a:rPr lang="en-ID" sz="1800" b="1" dirty="0" err="1" smtClean="0">
                    <a:solidFill>
                      <a:schemeClr val="dk1"/>
                    </a:solidFill>
                    <a:latin typeface="Quattrocento Sans"/>
                    <a:ea typeface="Quattrocento Sans"/>
                    <a:cs typeface="Quattrocento Sans"/>
                    <a:sym typeface="Quattrocento Sans"/>
                  </a:rPr>
                  <a:t>Pengelola</a:t>
                </a:r>
                <a:endParaRPr sz="1800" b="1" dirty="0"/>
              </a:p>
            </p:txBody>
          </p:sp>
          <p:sp>
            <p:nvSpPr>
              <p:cNvPr id="320" name="Google Shape;320;p38"/>
              <p:cNvSpPr/>
              <p:nvPr/>
            </p:nvSpPr>
            <p:spPr>
              <a:xfrm>
                <a:off x="9721959" y="2172823"/>
                <a:ext cx="1707532" cy="308751"/>
              </a:xfrm>
              <a:prstGeom prst="rect">
                <a:avLst/>
              </a:prstGeom>
              <a:solidFill>
                <a:schemeClr val="accent6">
                  <a:lumMod val="40000"/>
                  <a:lumOff val="6000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12857"/>
                  </a:lnSpc>
                </a:pPr>
                <a:r>
                  <a:rPr lang="en-ID" sz="1800" b="1" dirty="0" err="1" smtClean="0">
                    <a:solidFill>
                      <a:schemeClr val="dk1"/>
                    </a:solidFill>
                    <a:latin typeface="Quattrocento Sans"/>
                    <a:ea typeface="Quattrocento Sans"/>
                    <a:cs typeface="Quattrocento Sans"/>
                    <a:sym typeface="Quattrocento Sans"/>
                  </a:rPr>
                  <a:t>Infrastruktur</a:t>
                </a:r>
                <a:r>
                  <a:rPr lang="en-ID" sz="1800" b="1" dirty="0" smtClean="0">
                    <a:solidFill>
                      <a:schemeClr val="dk1"/>
                    </a:solidFill>
                    <a:latin typeface="Quattrocento Sans"/>
                    <a:ea typeface="Quattrocento Sans"/>
                    <a:cs typeface="Quattrocento Sans"/>
                    <a:sym typeface="Quattrocento Sans"/>
                  </a:rPr>
                  <a:t> </a:t>
                </a:r>
                <a:r>
                  <a:rPr lang="en-ID" sz="1800" b="1" dirty="0" err="1" smtClean="0">
                    <a:solidFill>
                      <a:schemeClr val="dk1"/>
                    </a:solidFill>
                    <a:latin typeface="Quattrocento Sans"/>
                    <a:ea typeface="Quattrocento Sans"/>
                    <a:cs typeface="Quattrocento Sans"/>
                    <a:sym typeface="Quattrocento Sans"/>
                  </a:rPr>
                  <a:t>Operasional</a:t>
                </a:r>
                <a:endParaRPr sz="1800" b="1" dirty="0"/>
              </a:p>
            </p:txBody>
          </p:sp>
        </p:grpSp>
        <p:sp>
          <p:nvSpPr>
            <p:cNvPr id="30" name="Google Shape;318;p38"/>
            <p:cNvSpPr/>
            <p:nvPr/>
          </p:nvSpPr>
          <p:spPr>
            <a:xfrm>
              <a:off x="295105" y="2214891"/>
              <a:ext cx="2094813" cy="4496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2857"/>
                </a:lnSpc>
                <a:spcBef>
                  <a:spcPts val="0"/>
                </a:spcBef>
                <a:spcAft>
                  <a:spcPts val="0"/>
                </a:spcAft>
                <a:buNone/>
              </a:pPr>
              <a:r>
                <a:rPr lang="en-ID" sz="1800" dirty="0" err="1" smtClean="0">
                  <a:solidFill>
                    <a:schemeClr val="dk1"/>
                  </a:solidFill>
                  <a:latin typeface="Quattrocento Sans"/>
                  <a:ea typeface="Quattrocento Sans"/>
                  <a:cs typeface="Quattrocento Sans"/>
                  <a:sym typeface="Quattrocento Sans"/>
                </a:rPr>
                <a:t>Jaringan</a:t>
              </a:r>
              <a:r>
                <a:rPr lang="en-ID" sz="1800" dirty="0" smtClean="0">
                  <a:solidFill>
                    <a:schemeClr val="dk1"/>
                  </a:solidFill>
                  <a:latin typeface="Quattrocento Sans"/>
                  <a:ea typeface="Quattrocento Sans"/>
                  <a:cs typeface="Quattrocento Sans"/>
                  <a:sym typeface="Quattrocento Sans"/>
                </a:rPr>
                <a:t> Internet/</a:t>
              </a:r>
              <a:r>
                <a:rPr lang="en-ID" sz="1800" dirty="0" smtClean="0">
                  <a:solidFill>
                    <a:schemeClr val="dk1"/>
                  </a:solidFill>
                  <a:latin typeface="Quattrocento Sans"/>
                  <a:sym typeface="Quattrocento Sans"/>
                </a:rPr>
                <a:t>Intranet</a:t>
              </a:r>
              <a:endParaRPr sz="1800" dirty="0"/>
            </a:p>
          </p:txBody>
        </p:sp>
        <p:sp>
          <p:nvSpPr>
            <p:cNvPr id="31" name="Google Shape;318;p38"/>
            <p:cNvSpPr/>
            <p:nvPr/>
          </p:nvSpPr>
          <p:spPr>
            <a:xfrm>
              <a:off x="2469001" y="2241965"/>
              <a:ext cx="2016921" cy="42258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2857"/>
                </a:lnSpc>
                <a:spcBef>
                  <a:spcPts val="0"/>
                </a:spcBef>
                <a:spcAft>
                  <a:spcPts val="0"/>
                </a:spcAft>
                <a:buNone/>
              </a:pPr>
              <a:r>
                <a:rPr lang="en-ID" sz="2000" dirty="0" smtClean="0">
                  <a:solidFill>
                    <a:schemeClr val="dk1"/>
                  </a:solidFill>
                  <a:latin typeface="Quattrocento Sans"/>
                  <a:ea typeface="Quattrocento Sans"/>
                  <a:cs typeface="Quattrocento Sans"/>
                  <a:sym typeface="Quattrocento Sans"/>
                </a:rPr>
                <a:t>Server</a:t>
              </a:r>
              <a:endParaRPr lang="en-ID" sz="1100" dirty="0" smtClean="0">
                <a:solidFill>
                  <a:schemeClr val="dk1"/>
                </a:solidFill>
                <a:latin typeface="Quattrocento Sans"/>
                <a:ea typeface="Quattrocento Sans"/>
                <a:cs typeface="Quattrocento Sans"/>
                <a:sym typeface="Quattrocento Sans"/>
              </a:endParaRPr>
            </a:p>
          </p:txBody>
        </p:sp>
        <p:sp>
          <p:nvSpPr>
            <p:cNvPr id="32" name="Google Shape;318;p38"/>
            <p:cNvSpPr/>
            <p:nvPr/>
          </p:nvSpPr>
          <p:spPr>
            <a:xfrm>
              <a:off x="4557207" y="2226113"/>
              <a:ext cx="2094813" cy="4554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2857"/>
                </a:lnSpc>
                <a:spcBef>
                  <a:spcPts val="0"/>
                </a:spcBef>
                <a:spcAft>
                  <a:spcPts val="0"/>
                </a:spcAft>
                <a:buNone/>
              </a:pPr>
              <a:r>
                <a:rPr lang="en-ID" sz="1600" dirty="0" err="1" smtClean="0">
                  <a:solidFill>
                    <a:schemeClr val="dk1"/>
                  </a:solidFill>
                  <a:latin typeface="Quattrocento Sans"/>
                  <a:ea typeface="Quattrocento Sans"/>
                  <a:cs typeface="Quattrocento Sans"/>
                  <a:sym typeface="Quattrocento Sans"/>
                </a:rPr>
                <a:t>Komputer</a:t>
              </a:r>
              <a:r>
                <a:rPr lang="en-ID" sz="1600" dirty="0" smtClean="0">
                  <a:solidFill>
                    <a:schemeClr val="dk1"/>
                  </a:solidFill>
                  <a:latin typeface="Quattrocento Sans"/>
                  <a:ea typeface="Quattrocento Sans"/>
                  <a:cs typeface="Quattrocento Sans"/>
                  <a:sym typeface="Quattrocento Sans"/>
                </a:rPr>
                <a:t> </a:t>
              </a:r>
              <a:r>
                <a:rPr lang="en-ID" sz="1600" dirty="0" err="1" smtClean="0">
                  <a:solidFill>
                    <a:schemeClr val="dk1"/>
                  </a:solidFill>
                  <a:latin typeface="Quattrocento Sans"/>
                  <a:ea typeface="Quattrocento Sans"/>
                  <a:cs typeface="Quattrocento Sans"/>
                  <a:sym typeface="Quattrocento Sans"/>
                </a:rPr>
                <a:t>Operasional</a:t>
              </a:r>
              <a:r>
                <a:rPr lang="en-ID" sz="1600" dirty="0" smtClean="0">
                  <a:solidFill>
                    <a:schemeClr val="dk1"/>
                  </a:solidFill>
                  <a:latin typeface="Quattrocento Sans"/>
                  <a:ea typeface="Quattrocento Sans"/>
                  <a:cs typeface="Quattrocento Sans"/>
                  <a:sym typeface="Quattrocento Sans"/>
                </a:rPr>
                <a:t> SPBE</a:t>
              </a:r>
            </a:p>
          </p:txBody>
        </p:sp>
        <p:sp>
          <p:nvSpPr>
            <p:cNvPr id="33" name="Google Shape;281;p36"/>
            <p:cNvSpPr/>
            <p:nvPr/>
          </p:nvSpPr>
          <p:spPr>
            <a:xfrm rot="5400000">
              <a:off x="1177824" y="1862865"/>
              <a:ext cx="329377" cy="349363"/>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281;p36"/>
            <p:cNvSpPr/>
            <p:nvPr/>
          </p:nvSpPr>
          <p:spPr>
            <a:xfrm rot="5400000">
              <a:off x="3367482" y="1874775"/>
              <a:ext cx="329377" cy="349363"/>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281;p36"/>
            <p:cNvSpPr/>
            <p:nvPr/>
          </p:nvSpPr>
          <p:spPr>
            <a:xfrm rot="5400000">
              <a:off x="5439926" y="1854731"/>
              <a:ext cx="329377" cy="349363"/>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54392422"/>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992458" y="236941"/>
            <a:ext cx="8079353" cy="1091651"/>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1400"/>
              <a:buNone/>
            </a:pPr>
            <a:r>
              <a:rPr lang="en-ID" sz="3500" b="1" dirty="0" smtClean="0">
                <a:solidFill>
                  <a:schemeClr val="dk1"/>
                </a:solidFill>
                <a:latin typeface="Trebuchet MS"/>
                <a:ea typeface="Trebuchet MS"/>
                <a:cs typeface="Trebuchet MS"/>
                <a:sym typeface="Trebuchet MS"/>
              </a:rPr>
              <a:t>DOMAIN ARSITEKTUR INFRASTRUKTUR SPBE</a:t>
            </a:r>
            <a:endParaRPr dirty="0"/>
          </a:p>
        </p:txBody>
      </p:sp>
      <p:pic>
        <p:nvPicPr>
          <p:cNvPr id="257" name="Google Shape;257;p35" descr="Logo&#10;&#10;Description automatically generated"/>
          <p:cNvPicPr preferRelativeResize="0"/>
          <p:nvPr/>
        </p:nvPicPr>
        <p:blipFill rotWithShape="1">
          <a:blip r:embed="rId3">
            <a:alphaModFix/>
          </a:blip>
          <a:srcRect/>
          <a:stretch/>
        </p:blipFill>
        <p:spPr>
          <a:xfrm>
            <a:off x="11695289" y="6064625"/>
            <a:ext cx="301299" cy="301299"/>
          </a:xfrm>
          <a:prstGeom prst="rect">
            <a:avLst/>
          </a:prstGeom>
          <a:noFill/>
          <a:ln>
            <a:noFill/>
          </a:ln>
        </p:spPr>
      </p:pic>
      <p:sp>
        <p:nvSpPr>
          <p:cNvPr id="258" name="Google Shape;258;p35"/>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5"/>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Subtitle 1"/>
          <p:cNvSpPr>
            <a:spLocks noGrp="1"/>
          </p:cNvSpPr>
          <p:nvPr>
            <p:ph type="subTitle" idx="1"/>
          </p:nvPr>
        </p:nvSpPr>
        <p:spPr/>
        <p:txBody>
          <a:bodyPr/>
          <a:lstStyle/>
          <a:p>
            <a:endParaRPr lang="en-US" dirty="0"/>
          </a:p>
        </p:txBody>
      </p:sp>
      <p:pic>
        <p:nvPicPr>
          <p:cNvPr id="3" name="Picture 2"/>
          <p:cNvPicPr>
            <a:picLocks noChangeAspect="1"/>
          </p:cNvPicPr>
          <p:nvPr/>
        </p:nvPicPr>
        <p:blipFill rotWithShape="1">
          <a:blip r:embed="rId4"/>
          <a:srcRect l="31125" t="14000" r="20050" b="32000"/>
          <a:stretch/>
        </p:blipFill>
        <p:spPr>
          <a:xfrm>
            <a:off x="1884424" y="1492230"/>
            <a:ext cx="7187387" cy="4471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pic>
        <p:nvPicPr>
          <p:cNvPr id="257" name="Google Shape;257;p35" descr="Logo&#10;&#10;Description automatically generated"/>
          <p:cNvPicPr preferRelativeResize="0"/>
          <p:nvPr/>
        </p:nvPicPr>
        <p:blipFill rotWithShape="1">
          <a:blip r:embed="rId3">
            <a:alphaModFix/>
          </a:blip>
          <a:srcRect/>
          <a:stretch/>
        </p:blipFill>
        <p:spPr>
          <a:xfrm>
            <a:off x="11695289" y="6064625"/>
            <a:ext cx="301299" cy="301299"/>
          </a:xfrm>
          <a:prstGeom prst="rect">
            <a:avLst/>
          </a:prstGeom>
          <a:noFill/>
          <a:ln>
            <a:noFill/>
          </a:ln>
        </p:spPr>
      </p:pic>
      <p:sp>
        <p:nvSpPr>
          <p:cNvPr id="258" name="Google Shape;258;p35"/>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5"/>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Subtitle 1"/>
          <p:cNvSpPr>
            <a:spLocks noGrp="1"/>
          </p:cNvSpPr>
          <p:nvPr>
            <p:ph type="subTitle" idx="1"/>
          </p:nvPr>
        </p:nvSpPr>
        <p:spPr/>
        <p:txBody>
          <a:bodyPr/>
          <a:lstStyle/>
          <a:p>
            <a:endParaRPr lang="en-US" dirty="0"/>
          </a:p>
        </p:txBody>
      </p:sp>
      <p:sp>
        <p:nvSpPr>
          <p:cNvPr id="8" name="Google Shape;328;p38"/>
          <p:cNvSpPr/>
          <p:nvPr/>
        </p:nvSpPr>
        <p:spPr>
          <a:xfrm>
            <a:off x="0" y="-50279"/>
            <a:ext cx="89059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CAKUPAN LAYANAN SERVER SPBE KAB. MERAUKE</a:t>
            </a:r>
            <a:endParaRPr sz="2100" b="1" dirty="0">
              <a:solidFill>
                <a:schemeClr val="bg1"/>
              </a:solidFill>
              <a:latin typeface="Lato Black"/>
              <a:ea typeface="Lato Black"/>
              <a:cs typeface="Lato Black"/>
              <a:sym typeface="Lato Black"/>
            </a:endParaRPr>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rotWithShape="1">
          <a:blip r:embed="rId4"/>
          <a:srcRect l="20700" t="25333" r="26575" b="10800"/>
          <a:stretch/>
        </p:blipFill>
        <p:spPr>
          <a:xfrm>
            <a:off x="2036421" y="1128049"/>
            <a:ext cx="7948827" cy="5250997"/>
          </a:xfrm>
          <a:prstGeom prst="rect">
            <a:avLst/>
          </a:prstGeom>
        </p:spPr>
      </p:pic>
      <p:sp>
        <p:nvSpPr>
          <p:cNvPr id="11" name="Google Shape;328;p38"/>
          <p:cNvSpPr/>
          <p:nvPr/>
        </p:nvSpPr>
        <p:spPr>
          <a:xfrm>
            <a:off x="0" y="501578"/>
            <a:ext cx="2523744"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1. VIRTUALISASI</a:t>
            </a:r>
            <a:endParaRPr sz="2100" b="1" dirty="0">
              <a:solidFill>
                <a:schemeClr val="bg1"/>
              </a:solidFill>
              <a:latin typeface="Lato Black"/>
              <a:ea typeface="Lato Black"/>
              <a:cs typeface="Lato Black"/>
              <a:sym typeface="Lato Black"/>
            </a:endParaRPr>
          </a:p>
        </p:txBody>
      </p:sp>
    </p:spTree>
    <p:extLst>
      <p:ext uri="{BB962C8B-B14F-4D97-AF65-F5344CB8AC3E}">
        <p14:creationId xmlns:p14="http://schemas.microsoft.com/office/powerpoint/2010/main" val="2045186430"/>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8" name="Google Shape;258;p35"/>
          <p:cNvSpPr/>
          <p:nvPr/>
        </p:nvSpPr>
        <p:spPr>
          <a:xfrm>
            <a:off x="0" y="6529562"/>
            <a:ext cx="12192000" cy="316871"/>
          </a:xfrm>
          <a:prstGeom prst="rect">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5"/>
          <p:cNvSpPr/>
          <p:nvPr/>
        </p:nvSpPr>
        <p:spPr>
          <a:xfrm rot="10800000">
            <a:off x="10932938" y="-18569"/>
            <a:ext cx="1284515" cy="1153886"/>
          </a:xfrm>
          <a:prstGeom prst="rtTriangle">
            <a:avLst/>
          </a:prstGeom>
          <a:solidFill>
            <a:srgbClr val="8E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28;p38"/>
          <p:cNvSpPr/>
          <p:nvPr/>
        </p:nvSpPr>
        <p:spPr>
          <a:xfrm>
            <a:off x="0" y="-50279"/>
            <a:ext cx="89059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CAKUPAN LAYANAN SERVER SPBE KAB. MERAUKE</a:t>
            </a:r>
            <a:endParaRPr sz="2100" b="1" dirty="0">
              <a:solidFill>
                <a:schemeClr val="bg1"/>
              </a:solidFill>
              <a:latin typeface="Lato Black"/>
              <a:ea typeface="Lato Black"/>
              <a:cs typeface="Lato Black"/>
              <a:sym typeface="Lato Black"/>
            </a:endParaRPr>
          </a:p>
        </p:txBody>
      </p:sp>
      <p:sp>
        <p:nvSpPr>
          <p:cNvPr id="11" name="Google Shape;328;p38"/>
          <p:cNvSpPr/>
          <p:nvPr/>
        </p:nvSpPr>
        <p:spPr>
          <a:xfrm>
            <a:off x="0" y="501578"/>
            <a:ext cx="4054416" cy="551858"/>
          </a:xfrm>
          <a:prstGeom prst="rect">
            <a:avLst/>
          </a:prstGeom>
          <a:solidFill>
            <a:srgbClr val="8E0000"/>
          </a:solidFill>
          <a:ln>
            <a:noFill/>
          </a:ln>
        </p:spPr>
        <p:txBody>
          <a:bodyPr spcFirstLastPara="1" wrap="square" lIns="91425" tIns="45700" rIns="91425" bIns="45700" anchor="ctr" anchorCtr="0">
            <a:noAutofit/>
          </a:bodyPr>
          <a:lstStyle/>
          <a:p>
            <a:pPr lvl="0"/>
            <a:r>
              <a:rPr lang="en-ID" sz="2400" b="1" dirty="0" smtClean="0">
                <a:solidFill>
                  <a:schemeClr val="bg1"/>
                </a:solidFill>
                <a:latin typeface="Trebuchet MS"/>
                <a:ea typeface="Trebuchet MS"/>
                <a:cs typeface="Trebuchet MS"/>
                <a:sym typeface="Trebuchet MS"/>
              </a:rPr>
              <a:t>2. SPESIFIKASI SERVER</a:t>
            </a:r>
            <a:endParaRPr sz="2100" b="1" dirty="0">
              <a:solidFill>
                <a:schemeClr val="bg1"/>
              </a:solidFill>
              <a:latin typeface="Lato Black"/>
              <a:ea typeface="Lato Black"/>
              <a:cs typeface="Lato Black"/>
              <a:sym typeface="Lato Black"/>
            </a:endParaRPr>
          </a:p>
        </p:txBody>
      </p:sp>
      <p:graphicFrame>
        <p:nvGraphicFramePr>
          <p:cNvPr id="4" name="Table 3"/>
          <p:cNvGraphicFramePr>
            <a:graphicFrameLocks noGrp="1"/>
          </p:cNvGraphicFramePr>
          <p:nvPr>
            <p:extLst>
              <p:ext uri="{D42A27DB-BD31-4B8C-83A1-F6EECF244321}">
                <p14:modId xmlns:p14="http://schemas.microsoft.com/office/powerpoint/2010/main" val="3665919918"/>
              </p:ext>
            </p:extLst>
          </p:nvPr>
        </p:nvGraphicFramePr>
        <p:xfrm>
          <a:off x="172527" y="1224953"/>
          <a:ext cx="11921706" cy="5222728"/>
        </p:xfrm>
        <a:graphic>
          <a:graphicData uri="http://schemas.openxmlformats.org/drawingml/2006/table">
            <a:tbl>
              <a:tblPr>
                <a:tableStyleId>{90D146E8-67F2-44E4-BE60-E9879506325C}</a:tableStyleId>
              </a:tblPr>
              <a:tblGrid>
                <a:gridCol w="422696"/>
                <a:gridCol w="655607"/>
                <a:gridCol w="707366"/>
                <a:gridCol w="1268083"/>
                <a:gridCol w="1319842"/>
                <a:gridCol w="672860"/>
                <a:gridCol w="724619"/>
                <a:gridCol w="1311215"/>
                <a:gridCol w="871268"/>
                <a:gridCol w="767751"/>
                <a:gridCol w="711651"/>
                <a:gridCol w="2488748"/>
              </a:tblGrid>
              <a:tr h="379834">
                <a:tc rowSpan="3">
                  <a:txBody>
                    <a:bodyPr/>
                    <a:lstStyle/>
                    <a:p>
                      <a:pPr algn="ctr" fontAlgn="ctr"/>
                      <a:r>
                        <a:rPr lang="id-ID" sz="1600" b="1" u="none" strike="noStrike" dirty="0">
                          <a:effectLst/>
                        </a:rPr>
                        <a:t>No.</a:t>
                      </a:r>
                      <a:endParaRPr lang="en-US" sz="1600" b="1"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1600" b="1" u="none" strike="noStrike" dirty="0" smtClean="0">
                          <a:effectLst/>
                        </a:rPr>
                        <a:t>VM</a:t>
                      </a:r>
                      <a:endParaRPr lang="en-US" sz="1600" b="1" i="1"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id-ID" sz="1400" b="1" u="none" strike="noStrike" dirty="0" smtClean="0">
                          <a:effectLst/>
                        </a:rPr>
                        <a:t>Ju</a:t>
                      </a:r>
                      <a:r>
                        <a:rPr lang="en-US" sz="1400" b="1" u="none" strike="noStrike" dirty="0" smtClean="0">
                          <a:effectLst/>
                        </a:rPr>
                        <a:t>m.</a:t>
                      </a:r>
                      <a:r>
                        <a:rPr lang="id-ID" sz="1400" b="1" u="none" strike="noStrike" dirty="0" smtClean="0">
                          <a:effectLst/>
                        </a:rPr>
                        <a:t> </a:t>
                      </a:r>
                      <a:r>
                        <a:rPr lang="id-ID" sz="1400" b="1" u="none" strike="noStrike" dirty="0">
                          <a:effectLst/>
                        </a:rPr>
                        <a:t>Aplikasi</a:t>
                      </a:r>
                      <a:endParaRPr lang="en-US" sz="1400" b="1" i="1"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ctr"/>
                      <a:r>
                        <a:rPr lang="en-US" sz="1600" b="1" u="none" strike="noStrike" dirty="0">
                          <a:effectLst/>
                        </a:rPr>
                        <a:t>OPD</a:t>
                      </a:r>
                      <a:endParaRPr lang="en-US" sz="1600" b="1" i="1" u="none" strike="noStrike" dirty="0">
                        <a:solidFill>
                          <a:srgbClr val="000000"/>
                        </a:solidFill>
                        <a:effectLst/>
                        <a:latin typeface="Calibri" panose="020F0502020204030204" pitchFamily="34" charset="0"/>
                      </a:endParaRPr>
                    </a:p>
                  </a:txBody>
                  <a:tcPr marL="7620" marR="7620" marT="7620" marB="0" anchor="ctr"/>
                </a:tc>
                <a:tc gridSpan="8">
                  <a:txBody>
                    <a:bodyPr/>
                    <a:lstStyle/>
                    <a:p>
                      <a:pPr algn="ctr" fontAlgn="ctr"/>
                      <a:r>
                        <a:rPr lang="id-ID" sz="1600" b="1" u="none" strike="noStrike" dirty="0">
                          <a:effectLst/>
                        </a:rPr>
                        <a:t>SPESIFIKASI</a:t>
                      </a:r>
                      <a:endParaRPr lang="en-US" sz="1600" b="1" i="1"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98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ctr"/>
                      <a:r>
                        <a:rPr lang="en-US" sz="1600" b="1" u="none" strike="noStrike" dirty="0">
                          <a:effectLst/>
                        </a:rPr>
                        <a:t>RAM</a:t>
                      </a:r>
                      <a:endParaRPr lang="en-US" sz="1600" b="1" i="1"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ctr"/>
                      <a:r>
                        <a:rPr lang="en-US" sz="1600" b="1" u="none" strike="noStrike" dirty="0">
                          <a:effectLst/>
                        </a:rPr>
                        <a:t>HDD</a:t>
                      </a:r>
                      <a:endParaRPr lang="en-US" sz="1600" b="1" i="1"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effectLst/>
                        </a:rPr>
                        <a:t> </a:t>
                      </a:r>
                      <a:endParaRPr lang="en-US" sz="1600" b="1" i="1" u="none" strike="noStrike" dirty="0">
                        <a:solidFill>
                          <a:srgbClr val="000000"/>
                        </a:solidFill>
                        <a:effectLst/>
                        <a:latin typeface="Calibri" panose="020F0502020204030204" pitchFamily="34" charset="0"/>
                      </a:endParaRPr>
                    </a:p>
                    <a:p>
                      <a:pPr algn="ctr" fontAlgn="ctr"/>
                      <a:r>
                        <a:rPr lang="id-ID" sz="1600" b="1" u="none" strike="noStrike" dirty="0">
                          <a:effectLst/>
                        </a:rPr>
                        <a:t>SWAP</a:t>
                      </a:r>
                      <a:endParaRPr lang="en-US" sz="1600" b="1" i="1"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ctr" fontAlgn="ctr"/>
                      <a:r>
                        <a:rPr lang="en-US" sz="1600" b="1" u="none" strike="noStrike" dirty="0">
                          <a:effectLst/>
                        </a:rPr>
                        <a:t> </a:t>
                      </a:r>
                      <a:r>
                        <a:rPr lang="en-US" sz="1600" b="1" u="none" strike="noStrike" dirty="0" smtClean="0">
                          <a:effectLst/>
                        </a:rPr>
                        <a:t>PROCESSOR</a:t>
                      </a:r>
                      <a:endParaRPr lang="en-US" sz="1600" b="1" i="1" u="none" strike="noStrike" dirty="0">
                        <a:solidFill>
                          <a:srgbClr val="000000"/>
                        </a:solidFill>
                        <a:effectLst/>
                        <a:latin typeface="Calibri" panose="020F0502020204030204" pitchFamily="34" charset="0"/>
                      </a:endParaRPr>
                    </a:p>
                  </a:txBody>
                  <a:tcPr marL="7620" marR="7620" marT="7620" marB="0" anchor="ctr"/>
                </a:tc>
              </a:tr>
              <a:tr h="6488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id-ID" sz="1600" b="1" u="none" strike="noStrike">
                          <a:effectLst/>
                        </a:rPr>
                        <a:t>USAGE</a:t>
                      </a:r>
                      <a:endParaRPr lang="en-US" sz="1600" b="1" i="1"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b="1" u="none" strike="noStrike">
                          <a:effectLst/>
                        </a:rPr>
                        <a:t>FREE</a:t>
                      </a:r>
                      <a:endParaRPr lang="en-US" sz="1600" b="1" i="1"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600" b="1" u="none" strike="noStrike">
                          <a:effectLst/>
                        </a:rPr>
                        <a:t>TOTAL</a:t>
                      </a:r>
                      <a:endParaRPr lang="en-US" sz="1600" b="1" i="1"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b="1" u="none" strike="noStrike">
                          <a:effectLst/>
                        </a:rPr>
                        <a:t>USAGE</a:t>
                      </a:r>
                      <a:endParaRPr lang="en-US" sz="1600" b="1" i="1"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b="1" u="none" strike="noStrike" dirty="0">
                          <a:effectLst/>
                        </a:rPr>
                        <a:t>FREE</a:t>
                      </a:r>
                      <a:endParaRPr lang="en-US" sz="1600" b="1"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b="1" u="none" strike="noStrike" dirty="0">
                          <a:effectLst/>
                        </a:rPr>
                        <a:t>TOTAL</a:t>
                      </a:r>
                      <a:endParaRPr lang="en-US" sz="1600" b="1" i="1" u="none" strike="noStrike" dirty="0">
                        <a:solidFill>
                          <a:srgbClr val="000000"/>
                        </a:solidFill>
                        <a:effectLst/>
                        <a:latin typeface="Calibri" panose="020F0502020204030204" pitchFamily="34" charset="0"/>
                      </a:endParaRPr>
                    </a:p>
                  </a:txBody>
                  <a:tcPr marL="7620" marR="7620" marT="7620" marB="0" anchor="ctr"/>
                </a:tc>
                <a:tc vMerge="1">
                  <a:txBody>
                    <a:bodyPr/>
                    <a:lstStyle/>
                    <a:p>
                      <a:pPr algn="ctr" fontAlgn="ctr"/>
                      <a:endParaRPr lang="en-US" sz="1600" b="1" i="1" u="none" strike="noStrike" dirty="0">
                        <a:solidFill>
                          <a:srgbClr val="000000"/>
                        </a:solidFill>
                        <a:effectLst/>
                        <a:latin typeface="Calibri" panose="020F0502020204030204" pitchFamily="34" charset="0"/>
                      </a:endParaRPr>
                    </a:p>
                  </a:txBody>
                  <a:tcPr marL="7620" marR="7620" marT="7620" marB="0" anchor="ctr"/>
                </a:tc>
                <a:tc vMerge="1">
                  <a:txBody>
                    <a:bodyPr/>
                    <a:lstStyle/>
                    <a:p>
                      <a:pPr algn="ctr" fontAlgn="ctr"/>
                      <a:endParaRPr lang="en-US" sz="1600" b="1" i="1" u="none" strike="noStrike" dirty="0">
                        <a:solidFill>
                          <a:srgbClr val="000000"/>
                        </a:solidFill>
                        <a:effectLst/>
                        <a:latin typeface="Calibri" panose="020F0502020204030204" pitchFamily="34" charset="0"/>
                      </a:endParaRPr>
                    </a:p>
                  </a:txBody>
                  <a:tcPr marL="7620" marR="7620" marT="7620" marB="0" anchor="ctr"/>
                </a:tc>
              </a:tr>
              <a:tr h="728017">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800" u="none" strike="noStrike" dirty="0">
                          <a:effectLst/>
                        </a:rPr>
                        <a:t>VM 1</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18 GB (81%)</a:t>
                      </a:r>
                      <a:endParaRPr lang="en-US" sz="1400" b="0" i="0" u="none" strike="noStrike">
                        <a:solidFill>
                          <a:srgbClr val="FFC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4 GB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22 GB</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1,36 TB (76%)</a:t>
                      </a:r>
                      <a:endParaRPr lang="en-US" sz="1400" b="0" i="0" u="none" strike="noStrike">
                        <a:solidFill>
                          <a:srgbClr val="FFC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433 GB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400" u="none" strike="noStrike">
                          <a:effectLst/>
                        </a:rPr>
                        <a:t>1,8 TB</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21 GB</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8 x Intel(R) Xeon(R) CPU E5620 @ 2.40GHz (1 Socket)</a:t>
                      </a:r>
                      <a:endParaRPr lang="en-US" sz="1400" b="0" i="0" u="none" strike="noStrike" dirty="0">
                        <a:solidFill>
                          <a:srgbClr val="000000"/>
                        </a:solidFill>
                        <a:effectLst/>
                        <a:latin typeface="Calibri" panose="020F0502020204030204" pitchFamily="34" charset="0"/>
                      </a:endParaRPr>
                    </a:p>
                  </a:txBody>
                  <a:tcPr marL="7620" marR="7620" marT="7620" marB="0" anchor="ctr"/>
                </a:tc>
              </a:tr>
              <a:tr h="728017">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800" u="none" strike="noStrike">
                          <a:effectLst/>
                        </a:rPr>
                        <a:t>VM 2</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DISKOMINFO</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30 GB (47%)</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33 GB</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63 GB</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302 GB (12%)</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2,2 TB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400" u="none" strike="noStrike" dirty="0">
                          <a:effectLst/>
                        </a:rPr>
                        <a:t>2,5 TB</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62 GB</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16 x Intel(R) Xeon(R) CPU E5-2620 v4 @ 2.10GHz (1 Socket)</a:t>
                      </a:r>
                      <a:endParaRPr lang="en-US" sz="1400" b="0" i="0" u="none" strike="noStrike" dirty="0">
                        <a:solidFill>
                          <a:srgbClr val="000000"/>
                        </a:solidFill>
                        <a:effectLst/>
                        <a:latin typeface="Calibri" panose="020F0502020204030204" pitchFamily="34" charset="0"/>
                      </a:endParaRPr>
                    </a:p>
                  </a:txBody>
                  <a:tcPr marL="7620" marR="7620" marT="7620" marB="0" anchor="ctr"/>
                </a:tc>
              </a:tr>
              <a:tr h="728017">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800" u="none" strike="noStrike">
                          <a:effectLst/>
                        </a:rPr>
                        <a:t>VM 3</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DISKOMINFO</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11 GB (17%)</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52 GB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63 GB</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474 GB (19%)</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2,05 TB</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400" u="none" strike="noStrike" dirty="0">
                          <a:effectLst/>
                        </a:rPr>
                        <a:t>2,5 TB</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62 GB</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16 x Intel(R) Xeon(R) CPU E5-2620 @ 2.10GHz (1 Socket)</a:t>
                      </a:r>
                      <a:endParaRPr lang="en-US" sz="1400" b="0" i="0" u="none" strike="noStrike">
                        <a:solidFill>
                          <a:srgbClr val="000000"/>
                        </a:solidFill>
                        <a:effectLst/>
                        <a:latin typeface="Calibri" panose="020F0502020204030204" pitchFamily="34" charset="0"/>
                      </a:endParaRPr>
                    </a:p>
                  </a:txBody>
                  <a:tcPr marL="7620" marR="7620" marT="7620" marB="0" anchor="ctr"/>
                </a:tc>
              </a:tr>
              <a:tr h="902108">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800" u="none" strike="noStrike">
                          <a:effectLst/>
                        </a:rPr>
                        <a:t>VM 4</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DISKOMINFO</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5,71 GB (95%)</a:t>
                      </a:r>
                      <a:endParaRPr lang="en-US" sz="1400" b="0" i="0" u="none" strike="noStrike">
                        <a:solidFill>
                          <a:srgbClr val="FF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290 MB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6 GB</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87 GB (92 %)</a:t>
                      </a:r>
                      <a:endParaRPr lang="en-US" sz="1400" b="0" i="0" u="none" strike="noStrike">
                        <a:solidFill>
                          <a:srgbClr val="FF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13 GB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400" u="none" strike="noStrike">
                          <a:effectLst/>
                        </a:rPr>
                        <a:t>100 GB</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5 GB</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a:effectLst/>
                        </a:rPr>
                        <a:t>8 x Intel(R) Xeon(R) CPU E5620 @ 2.40GHz (1 Socket)</a:t>
                      </a:r>
                      <a:endParaRPr lang="en-US" sz="1400" b="0" i="0" u="none" strike="noStrike">
                        <a:solidFill>
                          <a:srgbClr val="000000"/>
                        </a:solidFill>
                        <a:effectLst/>
                        <a:latin typeface="Calibri" panose="020F0502020204030204" pitchFamily="34" charset="0"/>
                      </a:endParaRPr>
                    </a:p>
                  </a:txBody>
                  <a:tcPr marL="7620" marR="7620" marT="7620" marB="0" anchor="ctr"/>
                </a:tc>
              </a:tr>
              <a:tr h="728017">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400" u="none" strike="noStrike">
                          <a:effectLst/>
                        </a:rPr>
                        <a:t>VM 5</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BARJAS</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9 GB (14%)</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54 GB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63 GB</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55 GB (6%)</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2,46 TB</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id-ID" sz="1400" u="none" strike="noStrike">
                          <a:effectLst/>
                        </a:rPr>
                        <a:t>1 TB</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62 GB</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effectLst/>
                        </a:rPr>
                        <a:t>20 x Intel(R) Xeon(R) CPU E5-2630 v4 @ 2.10GHz (1 Socket)</a:t>
                      </a:r>
                      <a:endParaRPr lang="en-US" sz="14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2516335070"/>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2444</Words>
  <Application>Microsoft Office PowerPoint</Application>
  <PresentationFormat>Widescreen</PresentationFormat>
  <Paragraphs>535</Paragraphs>
  <Slides>41</Slides>
  <Notes>32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41</vt:i4>
      </vt:variant>
    </vt:vector>
  </HeadingPairs>
  <TitlesOfParts>
    <vt:vector size="55" baseType="lpstr">
      <vt:lpstr>Arial</vt:lpstr>
      <vt:lpstr>Arial Narrow</vt:lpstr>
      <vt:lpstr>Bookman Old Style</vt:lpstr>
      <vt:lpstr>Calibri</vt:lpstr>
      <vt:lpstr>Helvetica Neue</vt:lpstr>
      <vt:lpstr>Lato Black</vt:lpstr>
      <vt:lpstr>Poppins</vt:lpstr>
      <vt:lpstr>Poppins ExtraBold</vt:lpstr>
      <vt:lpstr>Quattrocento Sans</vt:lpstr>
      <vt:lpstr>Roboto</vt:lpstr>
      <vt:lpstr>Trebuchet MS</vt:lpstr>
      <vt:lpstr>Wingdings</vt:lpstr>
      <vt:lpstr>1_Office Theme</vt:lpstr>
      <vt:lpstr>Office Theme</vt:lpstr>
      <vt:lpstr>PENERAPAN  ARSITEKTUR INFRASTRUKTUR  DAN ARSITEKTUR APLIKASI SPBE  DI KABUPATEN MERAUKE</vt:lpstr>
      <vt:lpstr>PowerPoint Presentation</vt:lpstr>
      <vt:lpstr>Arsitektur SPBE</vt:lpstr>
      <vt:lpstr>PowerPoint Presentation</vt:lpstr>
      <vt:lpstr>PowerPoint Presentation</vt:lpstr>
      <vt:lpstr>PowerPoint Presentation</vt:lpstr>
      <vt:lpstr>DOMAIN ARSITEKTUR INFRASTRUKTUR SPBE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SE MENPAN RB 18/2022 KETERPADUAN LAYANAN DIGITAL PEMERINTAH</dc:title>
  <cp:lastModifiedBy>Microsoft account</cp:lastModifiedBy>
  <cp:revision>136</cp:revision>
  <dcterms:modified xsi:type="dcterms:W3CDTF">2022-10-11T00:44:19Z</dcterms:modified>
</cp:coreProperties>
</file>