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5"/>
  </p:notesMasterIdLst>
  <p:sldIdLst>
    <p:sldId id="256" r:id="rId2"/>
    <p:sldId id="259" r:id="rId3"/>
    <p:sldId id="294" r:id="rId4"/>
    <p:sldId id="260" r:id="rId5"/>
    <p:sldId id="258" r:id="rId6"/>
    <p:sldId id="297" r:id="rId7"/>
    <p:sldId id="296" r:id="rId8"/>
    <p:sldId id="298" r:id="rId9"/>
    <p:sldId id="300" r:id="rId10"/>
    <p:sldId id="301" r:id="rId11"/>
    <p:sldId id="299" r:id="rId12"/>
    <p:sldId id="302" r:id="rId13"/>
    <p:sldId id="303" r:id="rId14"/>
  </p:sldIdLst>
  <p:sldSz cx="9144000" cy="5143500" type="screen16x9"/>
  <p:notesSz cx="6858000" cy="9945688"/>
  <p:embeddedFontLst>
    <p:embeddedFont>
      <p:font typeface="Abel" panose="020B0604020202020204" charset="0"/>
      <p:regular r:id="rId16"/>
    </p:embeddedFont>
    <p:embeddedFont>
      <p:font typeface="Fira Sans Extra Condensed Medium" panose="020B060402020202020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Light" panose="020B03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966" y="120"/>
      </p:cViewPr>
      <p:guideLst>
        <p:guide orient="horz" pos="32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p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1f45587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1f45587f5_0_5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1f45587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1f45587f5_0_5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850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1f45587f5_3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1f45587f5_3_11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1f45587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1f45587f5_0_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1f45587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1f45587f5_0_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64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3600118" flipH="1">
            <a:off x="1682245" y="1771522"/>
            <a:ext cx="2374941" cy="2054109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3843900" y="-7875"/>
            <a:ext cx="5300100" cy="5143500"/>
          </a:xfrm>
          <a:prstGeom prst="snip1Rect">
            <a:avLst>
              <a:gd name="adj" fmla="val 2285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201" t="35073" r="15736"/>
          <a:stretch/>
        </p:blipFill>
        <p:spPr>
          <a:xfrm>
            <a:off x="0" y="1819275"/>
            <a:ext cx="7686677" cy="333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391781" y="482025"/>
            <a:ext cx="39612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885921" y="200625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R="14081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200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5970250" y="263551"/>
            <a:ext cx="3351902" cy="4696331"/>
            <a:chOff x="5913100" y="263551"/>
            <a:chExt cx="3351902" cy="4696331"/>
          </a:xfrm>
        </p:grpSpPr>
        <p:sp>
          <p:nvSpPr>
            <p:cNvPr id="16" name="Google Shape;16;p3"/>
            <p:cNvSpPr/>
            <p:nvPr/>
          </p:nvSpPr>
          <p:spPr>
            <a:xfrm rot="5400000">
              <a:off x="4779863" y="1396789"/>
              <a:ext cx="4694800" cy="2428325"/>
            </a:xfrm>
            <a:prstGeom prst="flowChartPreparation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7131402" y="265183"/>
              <a:ext cx="2133600" cy="4694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2275389" y="48840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620689" y="903448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455900" y="693225"/>
            <a:ext cx="1160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2275389" y="152785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2550489" y="1941008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 hasCustomPrompt="1"/>
          </p:nvPr>
        </p:nvSpPr>
        <p:spPr>
          <a:xfrm>
            <a:off x="5455900" y="1765951"/>
            <a:ext cx="1160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6"/>
          </p:nvPr>
        </p:nvSpPr>
        <p:spPr>
          <a:xfrm>
            <a:off x="2275389" y="3626109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7" hasCustomPrompt="1"/>
          </p:nvPr>
        </p:nvSpPr>
        <p:spPr>
          <a:xfrm>
            <a:off x="5455900" y="2787361"/>
            <a:ext cx="1160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 idx="8"/>
          </p:nvPr>
        </p:nvSpPr>
        <p:spPr>
          <a:xfrm>
            <a:off x="2275389" y="2587407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9" hasCustomPrompt="1"/>
          </p:nvPr>
        </p:nvSpPr>
        <p:spPr>
          <a:xfrm>
            <a:off x="5455900" y="3808750"/>
            <a:ext cx="1160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3"/>
          </p:nvPr>
        </p:nvSpPr>
        <p:spPr>
          <a:xfrm>
            <a:off x="2620689" y="403870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4"/>
          </p:nvPr>
        </p:nvSpPr>
        <p:spPr>
          <a:xfrm>
            <a:off x="2550489" y="2999477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15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614078" y="1573299"/>
            <a:ext cx="3867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614075" y="2314225"/>
            <a:ext cx="31953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/>
          <p:nvPr/>
        </p:nvSpPr>
        <p:spPr>
          <a:xfrm flipH="1">
            <a:off x="4321500" y="2430600"/>
            <a:ext cx="4822500" cy="2762100"/>
          </a:xfrm>
          <a:prstGeom prst="snip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-1774550" y="3619350"/>
            <a:ext cx="5300100" cy="2762100"/>
          </a:xfrm>
          <a:prstGeom prst="snip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8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/>
          <p:nvPr/>
        </p:nvSpPr>
        <p:spPr>
          <a:xfrm flipH="1">
            <a:off x="995600" y="2623275"/>
            <a:ext cx="8155800" cy="2553900"/>
          </a:xfrm>
          <a:prstGeom prst="snip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ctrTitle"/>
          </p:nvPr>
        </p:nvSpPr>
        <p:spPr>
          <a:xfrm>
            <a:off x="1747550" y="1275229"/>
            <a:ext cx="22635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1445923" y="1611300"/>
            <a:ext cx="2558400" cy="7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ctrTitle" idx="2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ctrTitle" idx="3"/>
          </p:nvPr>
        </p:nvSpPr>
        <p:spPr>
          <a:xfrm>
            <a:off x="1747558" y="2650566"/>
            <a:ext cx="22635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4"/>
          </p:nvPr>
        </p:nvSpPr>
        <p:spPr>
          <a:xfrm>
            <a:off x="1623595" y="3183731"/>
            <a:ext cx="2380800" cy="7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sz="28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sz="28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sz="28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sz="28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sz="28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sz="28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sz="28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sz="28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sz="28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Char char="●"/>
              <a:def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○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■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○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■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○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Light"/>
              <a:buChar char="■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65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6" name="Google Shape;156;p32"/>
          <p:cNvCxnSpPr/>
          <p:nvPr/>
        </p:nvCxnSpPr>
        <p:spPr>
          <a:xfrm>
            <a:off x="8135150" y="-47075"/>
            <a:ext cx="0" cy="785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25B7E62-CDBC-43FF-A181-A8213ABB0ADC}"/>
              </a:ext>
            </a:extLst>
          </p:cNvPr>
          <p:cNvSpPr/>
          <p:nvPr/>
        </p:nvSpPr>
        <p:spPr>
          <a:xfrm>
            <a:off x="1" y="643780"/>
            <a:ext cx="3575153" cy="646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F4645D-8EFC-4F45-81B1-9852F632D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849" y="777800"/>
            <a:ext cx="1979112" cy="378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AA8B1C-0C04-41B0-916C-E1B105B70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95" y="673907"/>
            <a:ext cx="586490" cy="5864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B215C4-BDE7-4583-885F-5B59EA844CB3}"/>
              </a:ext>
            </a:extLst>
          </p:cNvPr>
          <p:cNvSpPr txBox="1"/>
          <p:nvPr/>
        </p:nvSpPr>
        <p:spPr>
          <a:xfrm>
            <a:off x="1008849" y="1976640"/>
            <a:ext cx="71263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PEMERINTAHAN BERBASIS ELEKTRONIK (SPBE)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76D9D-AE50-4EF6-81E6-3C9DACCD6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476" y="371745"/>
            <a:ext cx="6085745" cy="655197"/>
          </a:xfrm>
        </p:spPr>
        <p:txBody>
          <a:bodyPr/>
          <a:lstStyle/>
          <a:p>
            <a:r>
              <a:rPr lang="en-ID" sz="3600" dirty="0"/>
              <a:t>LAYANAN PBE </a:t>
            </a:r>
            <a:r>
              <a:rPr lang="en-US" sz="3600" b="1" dirty="0"/>
              <a:t>G2B PELAKU USAHA </a:t>
            </a:r>
            <a:endParaRPr lang="en-ID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88AB2-2812-4860-BAD6-DBFD68F0DC5F}"/>
              </a:ext>
            </a:extLst>
          </p:cNvPr>
          <p:cNvSpPr txBox="1"/>
          <p:nvPr/>
        </p:nvSpPr>
        <p:spPr>
          <a:xfrm>
            <a:off x="177159" y="3622431"/>
            <a:ext cx="135621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ts val="4800"/>
            </a:pPr>
            <a:r>
              <a:rPr lang="en" sz="6600" b="1" dirty="0">
                <a:solidFill>
                  <a:schemeClr val="tx1"/>
                </a:solidFill>
                <a:latin typeface="Abel"/>
                <a:sym typeface="Abel"/>
              </a:rPr>
              <a:t>04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662909-6DE0-4CF0-95C0-A4AE9F83F63E}"/>
              </a:ext>
            </a:extLst>
          </p:cNvPr>
          <p:cNvSpPr txBox="1"/>
          <p:nvPr/>
        </p:nvSpPr>
        <p:spPr>
          <a:xfrm>
            <a:off x="610477" y="1263431"/>
            <a:ext cx="5458264" cy="123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SzPts val="1000"/>
              <a:buFont typeface="+mj-lt"/>
              <a:buAutoNum type="arabicPeriod"/>
            </a:pPr>
            <a:r>
              <a:rPr lang="en-ID" sz="2000" b="1" dirty="0">
                <a:latin typeface="Open Sans Light"/>
                <a:ea typeface="Open Sans Light"/>
                <a:cs typeface="Open Sans Light"/>
                <a:sym typeface="Abel"/>
              </a:rPr>
              <a:t>E-procurement </a:t>
            </a:r>
          </a:p>
          <a:p>
            <a:pPr marL="342900" indent="-342900">
              <a:lnSpc>
                <a:spcPct val="200000"/>
              </a:lnSpc>
              <a:buSzPts val="1000"/>
              <a:buFont typeface="+mj-lt"/>
              <a:buAutoNum type="arabicPeriod"/>
            </a:pPr>
            <a:r>
              <a:rPr lang="en-ID" sz="2000" b="1" dirty="0">
                <a:latin typeface="Open Sans Light"/>
                <a:ea typeface="Open Sans Light"/>
                <a:cs typeface="Open Sans Light"/>
                <a:sym typeface="Abel"/>
              </a:rPr>
              <a:t>E-</a:t>
            </a:r>
            <a:r>
              <a:rPr lang="en-ID" sz="2000" b="1" dirty="0" err="1">
                <a:latin typeface="Open Sans Light"/>
                <a:ea typeface="Open Sans Light"/>
                <a:cs typeface="Open Sans Light"/>
                <a:sym typeface="Abel"/>
              </a:rPr>
              <a:t>perijinan</a:t>
            </a:r>
            <a:endParaRPr lang="en-ID" sz="2000" b="1" dirty="0">
              <a:latin typeface="Open Sans Light"/>
              <a:ea typeface="Open Sans Light"/>
              <a:cs typeface="Open Sans Light"/>
              <a:sym typeface="Abe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8F206-85CC-4F04-9FF8-33EAE473D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737" y="1134533"/>
            <a:ext cx="4008967" cy="400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53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6F30C638-7722-405A-8C4F-8402F27A5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803" y="248095"/>
            <a:ext cx="8602393" cy="2204080"/>
          </a:xfrm>
        </p:spPr>
        <p:txBody>
          <a:bodyPr/>
          <a:lstStyle/>
          <a:p>
            <a:pPr marL="0" indent="0" algn="just">
              <a:lnSpc>
                <a:spcPct val="200000"/>
              </a:lnSpc>
            </a:pPr>
            <a:r>
              <a:rPr lang="en-ID" sz="1400" dirty="0"/>
              <a:t>KERANGKA KERJA YANG MENGATUR, MENGARAHKAN, MENGENDALIKAN PELAKSANAAN SPBE SECARA TERPADU </a:t>
            </a:r>
          </a:p>
          <a:p>
            <a:pPr marL="0" indent="0" algn="l">
              <a:lnSpc>
                <a:spcPct val="200000"/>
              </a:lnSpc>
              <a:spcAft>
                <a:spcPts val="0"/>
              </a:spcAft>
            </a:pPr>
            <a:r>
              <a:rPr lang="en-US" sz="1400" dirty="0"/>
              <a:t>BERFUNGSI  SEBAGAI  PEDOMAN DALAM MELAKUKAN, KETERPADUAN RENCANA DAN</a:t>
            </a:r>
            <a:r>
              <a:rPr lang="en-ID" sz="1400" dirty="0"/>
              <a:t> </a:t>
            </a:r>
            <a:r>
              <a:rPr lang="en-US" sz="1400" dirty="0"/>
              <a:t>ANGGARAN, INTEGRASI PROSES BISNIS, INTEGRASI  DAN  BAGI  PAKAI DATA/INFORMASI, INTEGRASI  DAN  BAGI  PAKAI</a:t>
            </a:r>
            <a:endParaRPr lang="en-ID" sz="1400" dirty="0"/>
          </a:p>
          <a:p>
            <a:pPr marL="0" indent="0" algn="l">
              <a:lnSpc>
                <a:spcPct val="200000"/>
              </a:lnSpc>
            </a:pPr>
            <a:r>
              <a:rPr lang="en-US" sz="1400" dirty="0"/>
              <a:t>INFRASTRUKTUR SPBE, INTEGRASI  DAN  BAGI  PAKAI, APLIKASI SPBE, KETERPADUAN KEAMANAN</a:t>
            </a:r>
            <a:endParaRPr lang="en-ID" sz="1400" dirty="0"/>
          </a:p>
          <a:p>
            <a:pPr marL="0" indent="0" algn="just">
              <a:lnSpc>
                <a:spcPct val="200000"/>
              </a:lnSpc>
            </a:pPr>
            <a:endParaRPr lang="en-ID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A0B712-D5A9-48A7-B836-54219673BF69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2503315" y="3480805"/>
            <a:ext cx="5297220" cy="725535"/>
          </a:xfrm>
        </p:spPr>
        <p:txBody>
          <a:bodyPr/>
          <a:lstStyle/>
          <a:p>
            <a:pPr marL="69850" algn="ctr"/>
            <a:r>
              <a:rPr lang="en-US" sz="4800" dirty="0">
                <a:sym typeface="Open Sans Light"/>
              </a:rPr>
              <a:t>TATA KELOLA SPBE</a:t>
            </a:r>
            <a:endParaRPr lang="en-ID" sz="4800" dirty="0"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85941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6F30C638-7722-405A-8C4F-8402F27A5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803" y="248095"/>
            <a:ext cx="8602393" cy="2204080"/>
          </a:xfrm>
        </p:spPr>
        <p:txBody>
          <a:bodyPr/>
          <a:lstStyle/>
          <a:p>
            <a:pPr marL="0" indent="0" algn="just">
              <a:lnSpc>
                <a:spcPct val="200000"/>
              </a:lnSpc>
            </a:pPr>
            <a:r>
              <a:rPr lang="en-ID" sz="1400" dirty="0"/>
              <a:t>SERANGKAIAN PROSES UNTUK MENCAPAI PELAKSANAAN PBE YANG EFISIEN, EFEKTIF, DAN BERKESINAMBUNGAN SERTA LAYANAN SPBE YANG BERKUALITAS, BERFUNGSI SEBAGAI PEDOMAN DALAM MENGELOLA SPBE MELALUI: </a:t>
            </a:r>
            <a:r>
              <a:rPr lang="en-ID" sz="1400" dirty="0" err="1"/>
              <a:t>Manajemen</a:t>
            </a:r>
            <a:r>
              <a:rPr lang="en-ID" sz="1400" dirty="0"/>
              <a:t> </a:t>
            </a:r>
            <a:r>
              <a:rPr lang="en-ID" sz="1400" dirty="0" err="1"/>
              <a:t>Risiko</a:t>
            </a:r>
            <a:r>
              <a:rPr lang="en-ID" sz="1400" dirty="0"/>
              <a:t>, </a:t>
            </a:r>
            <a:r>
              <a:rPr lang="en-ID" sz="1400" dirty="0" err="1"/>
              <a:t>Manajemen</a:t>
            </a:r>
            <a:r>
              <a:rPr lang="en-ID" sz="1400" dirty="0"/>
              <a:t> </a:t>
            </a:r>
            <a:r>
              <a:rPr lang="en-ID" sz="1400" dirty="0" err="1"/>
              <a:t>Keamanan</a:t>
            </a:r>
            <a:r>
              <a:rPr lang="en-ID" sz="1400" dirty="0"/>
              <a:t> </a:t>
            </a:r>
            <a:r>
              <a:rPr lang="en-ID" sz="1400" dirty="0" err="1"/>
              <a:t>Informasi</a:t>
            </a:r>
            <a:r>
              <a:rPr lang="en-ID" sz="1400" dirty="0"/>
              <a:t>, </a:t>
            </a:r>
            <a:r>
              <a:rPr lang="en-ID" sz="1400" dirty="0" err="1"/>
              <a:t>Manajemen</a:t>
            </a:r>
            <a:r>
              <a:rPr lang="en-ID" sz="1400" dirty="0"/>
              <a:t> Data, </a:t>
            </a:r>
            <a:r>
              <a:rPr lang="en-ID" sz="1400" dirty="0" err="1"/>
              <a:t>Manajemen</a:t>
            </a:r>
            <a:r>
              <a:rPr lang="en-ID" sz="1400" dirty="0"/>
              <a:t> </a:t>
            </a:r>
            <a:r>
              <a:rPr lang="en-ID" sz="1400" dirty="0" err="1"/>
              <a:t>Aset</a:t>
            </a:r>
            <a:r>
              <a:rPr lang="en-ID" sz="1400" dirty="0"/>
              <a:t> TIK, </a:t>
            </a:r>
            <a:r>
              <a:rPr lang="en-ID" sz="1400" dirty="0" err="1"/>
              <a:t>Manajemen</a:t>
            </a:r>
            <a:r>
              <a:rPr lang="en-ID" sz="1400" dirty="0"/>
              <a:t> </a:t>
            </a:r>
            <a:r>
              <a:rPr lang="en-ID" sz="1400" dirty="0" err="1"/>
              <a:t>Layanan</a:t>
            </a:r>
            <a:r>
              <a:rPr lang="en-ID" sz="1400" dirty="0"/>
              <a:t>, </a:t>
            </a:r>
            <a:r>
              <a:rPr lang="en-ID" sz="1400" dirty="0" err="1"/>
              <a:t>Manajemen</a:t>
            </a:r>
            <a:r>
              <a:rPr lang="en-ID" sz="1400" dirty="0"/>
              <a:t> </a:t>
            </a:r>
            <a:r>
              <a:rPr lang="en-ID" sz="1400" dirty="0" err="1"/>
              <a:t>Pengetahuan</a:t>
            </a:r>
            <a:r>
              <a:rPr lang="en-ID" sz="1400" dirty="0"/>
              <a:t>, </a:t>
            </a:r>
            <a:r>
              <a:rPr lang="en-ID" sz="1400" dirty="0" err="1"/>
              <a:t>Manajemen</a:t>
            </a:r>
            <a:r>
              <a:rPr lang="en-ID" sz="1400" dirty="0"/>
              <a:t> </a:t>
            </a:r>
            <a:r>
              <a:rPr lang="en-ID" sz="1400" dirty="0" err="1"/>
              <a:t>Perubahan</a:t>
            </a:r>
            <a:r>
              <a:rPr lang="en-ID" sz="1400" dirty="0"/>
              <a:t>, Audit TIK</a:t>
            </a:r>
          </a:p>
          <a:p>
            <a:pPr marL="0" indent="0" algn="just">
              <a:lnSpc>
                <a:spcPct val="200000"/>
              </a:lnSpc>
            </a:pPr>
            <a:endParaRPr lang="en-ID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A0B712-D5A9-48A7-B836-54219673BF69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2503315" y="3480805"/>
            <a:ext cx="5297220" cy="725535"/>
          </a:xfrm>
        </p:spPr>
        <p:txBody>
          <a:bodyPr/>
          <a:lstStyle/>
          <a:p>
            <a:pPr marL="69850" algn="ctr"/>
            <a:r>
              <a:rPr lang="en-US" sz="4800" dirty="0">
                <a:sym typeface="Open Sans Light"/>
              </a:rPr>
              <a:t>MANAJEMEN SPBE </a:t>
            </a:r>
            <a:endParaRPr lang="en-ID" sz="4800" dirty="0"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4828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4721D-D008-4088-B35B-41A09B3FA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032"/>
            <a:ext cx="9144000" cy="415046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DB363C3-610B-4FBD-A171-03145D86D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9049"/>
            <a:ext cx="8520600" cy="841800"/>
          </a:xfrm>
        </p:spPr>
        <p:txBody>
          <a:bodyPr/>
          <a:lstStyle/>
          <a:p>
            <a:r>
              <a:rPr lang="en-US" dirty="0"/>
              <a:t>TERIMA KASIH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45770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ctrTitle"/>
          </p:nvPr>
        </p:nvSpPr>
        <p:spPr>
          <a:xfrm>
            <a:off x="401135" y="187475"/>
            <a:ext cx="3867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PENGERTIAN SPBE</a:t>
            </a:r>
            <a:endParaRPr sz="3600" dirty="0"/>
          </a:p>
        </p:txBody>
      </p:sp>
      <p:sp>
        <p:nvSpPr>
          <p:cNvPr id="193" name="Google Shape;193;p35"/>
          <p:cNvSpPr txBox="1">
            <a:spLocks noGrp="1"/>
          </p:cNvSpPr>
          <p:nvPr>
            <p:ph type="subTitle" idx="1"/>
          </p:nvPr>
        </p:nvSpPr>
        <p:spPr>
          <a:xfrm>
            <a:off x="401135" y="917250"/>
            <a:ext cx="8742863" cy="29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Pemerintahan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Berbasis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Elektronik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(SPBE)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adalah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penyelenggaraan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pemerintahan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memanfaatkan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teknologi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informasi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dan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komunikasi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untuk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memberikan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layanan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kepada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pengguna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SPBE</a:t>
            </a:r>
          </a:p>
        </p:txBody>
      </p:sp>
      <p:cxnSp>
        <p:nvCxnSpPr>
          <p:cNvPr id="194" name="Google Shape;194;p35"/>
          <p:cNvCxnSpPr/>
          <p:nvPr/>
        </p:nvCxnSpPr>
        <p:spPr>
          <a:xfrm>
            <a:off x="246232" y="0"/>
            <a:ext cx="0" cy="1834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>
            <a:spLocks noGrp="1"/>
          </p:cNvSpPr>
          <p:nvPr>
            <p:ph type="subTitle" idx="1"/>
          </p:nvPr>
        </p:nvSpPr>
        <p:spPr>
          <a:xfrm>
            <a:off x="610477" y="1317945"/>
            <a:ext cx="8182794" cy="28031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KEBIAJAKAN PENYELENGGARAAN SPBE BERDASARKAN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PERATURAN PRESIDEN NO 95 TAHUN 2018 TENTANG SPBE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UNDANG –UNDANG NO 14 TAHUN 2018 KETERBUKAAN INFORMASI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UNDANG-UNDANG NO 25  TAHUN 2009 TENTANG PELAYANAN PUBLIK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6C3915-DDAC-4A9D-96BB-CCA646923190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610476" y="371745"/>
            <a:ext cx="6760995" cy="650692"/>
          </a:xfrm>
        </p:spPr>
        <p:txBody>
          <a:bodyPr/>
          <a:lstStyle/>
          <a:p>
            <a:r>
              <a:rPr lang="en-US" sz="3600" dirty="0"/>
              <a:t>KEBIJAKAN PENYELENGGARAAN SPBE</a:t>
            </a:r>
            <a:endParaRPr lang="en-ID" sz="3600" dirty="0"/>
          </a:p>
        </p:txBody>
      </p:sp>
      <p:cxnSp>
        <p:nvCxnSpPr>
          <p:cNvPr id="194" name="Google Shape;194;p35"/>
          <p:cNvCxnSpPr/>
          <p:nvPr/>
        </p:nvCxnSpPr>
        <p:spPr>
          <a:xfrm>
            <a:off x="246232" y="0"/>
            <a:ext cx="0" cy="1834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38480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ctrTitle"/>
          </p:nvPr>
        </p:nvSpPr>
        <p:spPr>
          <a:xfrm>
            <a:off x="648054" y="658175"/>
            <a:ext cx="6316418" cy="619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TUJUAN PENYELENGGARAAN SPBE</a:t>
            </a:r>
            <a:endParaRPr sz="3600" dirty="0"/>
          </a:p>
        </p:txBody>
      </p:sp>
      <p:cxnSp>
        <p:nvCxnSpPr>
          <p:cNvPr id="215" name="Google Shape;215;p36"/>
          <p:cNvCxnSpPr>
            <a:cxnSpLocks/>
          </p:cNvCxnSpPr>
          <p:nvPr/>
        </p:nvCxnSpPr>
        <p:spPr>
          <a:xfrm>
            <a:off x="772325" y="-23800"/>
            <a:ext cx="0" cy="61934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3;p35">
            <a:extLst>
              <a:ext uri="{FF2B5EF4-FFF2-40B4-BE49-F238E27FC236}">
                <a16:creationId xmlns:a16="http://schemas.microsoft.com/office/drawing/2014/main" id="{E3F7583A-FED9-452D-936F-36D006051C23}"/>
              </a:ext>
            </a:extLst>
          </p:cNvPr>
          <p:cNvSpPr txBox="1">
            <a:spLocks/>
          </p:cNvSpPr>
          <p:nvPr/>
        </p:nvSpPr>
        <p:spPr>
          <a:xfrm>
            <a:off x="648054" y="1662490"/>
            <a:ext cx="8182794" cy="29939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63538" indent="-363538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MEWUJUDKAN TATA KELOLA PEMERINTAHAN DAN PELAYANAN PUBLIK YANG BERSIH, EFEKTIF, EFISIEN, AKUNTABEL DAN TERPERCAYA.</a:t>
            </a:r>
          </a:p>
          <a:p>
            <a:pPr marL="363538" indent="-363538" algn="just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3538" indent="-363538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MENINGKATKAN EFISIENSI DAN KETERPADUAN PENYELENGGARAAN PEMERINTAHAN BERBASIS ELEKTRONIK.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>
            <a:spLocks noGrp="1"/>
          </p:cNvSpPr>
          <p:nvPr>
            <p:ph type="ctrTitle" idx="15"/>
          </p:nvPr>
        </p:nvSpPr>
        <p:spPr>
          <a:xfrm>
            <a:off x="6868611" y="1621118"/>
            <a:ext cx="1857682" cy="1244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MANFAAT SPBE</a:t>
            </a:r>
            <a:endParaRPr sz="3600" dirty="0"/>
          </a:p>
        </p:txBody>
      </p:sp>
      <p:sp>
        <p:nvSpPr>
          <p:cNvPr id="170" name="Google Shape;170;p34"/>
          <p:cNvSpPr txBox="1">
            <a:spLocks noGrp="1"/>
          </p:cNvSpPr>
          <p:nvPr>
            <p:ph type="subTitle" idx="4"/>
          </p:nvPr>
        </p:nvSpPr>
        <p:spPr>
          <a:xfrm>
            <a:off x="16560" y="1297503"/>
            <a:ext cx="4685289" cy="1041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/>
              <a:t>Mendukung</a:t>
            </a:r>
            <a:r>
              <a:rPr lang="en-ID" sz="1600" dirty="0"/>
              <a:t> </a:t>
            </a:r>
            <a:r>
              <a:rPr lang="en-ID" sz="1600" dirty="0" err="1"/>
              <a:t>terwujudnya</a:t>
            </a:r>
            <a:r>
              <a:rPr lang="en-ID" sz="1600" dirty="0"/>
              <a:t> Satu Data Indonesia </a:t>
            </a:r>
            <a:r>
              <a:rPr lang="en-ID" sz="1600" dirty="0" err="1"/>
              <a:t>melalui</a:t>
            </a:r>
            <a:r>
              <a:rPr lang="en-ID" sz="1600" dirty="0"/>
              <a:t> </a:t>
            </a:r>
            <a:r>
              <a:rPr lang="en-ID" sz="1600" dirty="0" err="1"/>
              <a:t>bagi</a:t>
            </a:r>
            <a:r>
              <a:rPr lang="en-ID" sz="1600" dirty="0"/>
              <a:t> </a:t>
            </a:r>
            <a:r>
              <a:rPr lang="en-ID" sz="1600" dirty="0" err="1"/>
              <a:t>pakai</a:t>
            </a:r>
            <a:r>
              <a:rPr lang="en-ID" sz="1600" dirty="0"/>
              <a:t> data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/>
              <a:t>antar</a:t>
            </a:r>
            <a:r>
              <a:rPr lang="en-ID" sz="1600" dirty="0"/>
              <a:t> </a:t>
            </a:r>
            <a:r>
              <a:rPr lang="en-ID" sz="1600" dirty="0" err="1"/>
              <a:t>Instansi</a:t>
            </a:r>
            <a:r>
              <a:rPr lang="en-ID" sz="1600" dirty="0"/>
              <a:t> </a:t>
            </a:r>
            <a:r>
              <a:rPr lang="en-ID" sz="1600" dirty="0" err="1"/>
              <a:t>Pemerintah</a:t>
            </a:r>
            <a:r>
              <a:rPr lang="en-ID" sz="1600" dirty="0"/>
              <a:t> dan </a:t>
            </a:r>
            <a:r>
              <a:rPr lang="en-ID" sz="1600" dirty="0" err="1"/>
              <a:t>Pemerintah</a:t>
            </a:r>
            <a:r>
              <a:rPr lang="en-ID" sz="1600" dirty="0"/>
              <a:t> Daerah</a:t>
            </a:r>
            <a:endParaRPr sz="1600" dirty="0"/>
          </a:p>
        </p:txBody>
      </p:sp>
      <p:sp>
        <p:nvSpPr>
          <p:cNvPr id="172" name="Google Shape;172;p34"/>
          <p:cNvSpPr txBox="1">
            <a:spLocks noGrp="1"/>
          </p:cNvSpPr>
          <p:nvPr>
            <p:ph type="subTitle" idx="1"/>
          </p:nvPr>
        </p:nvSpPr>
        <p:spPr>
          <a:xfrm>
            <a:off x="924625" y="412171"/>
            <a:ext cx="3860671" cy="1041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/>
              <a:t>Meningkatnya</a:t>
            </a:r>
            <a:r>
              <a:rPr lang="en-ID" sz="1600" dirty="0"/>
              <a:t> </a:t>
            </a:r>
            <a:r>
              <a:rPr lang="en-ID" sz="1600" dirty="0" err="1"/>
              <a:t>efisiensi</a:t>
            </a:r>
            <a:r>
              <a:rPr lang="en-ID" sz="1600" dirty="0"/>
              <a:t> </a:t>
            </a:r>
            <a:r>
              <a:rPr lang="en-ID" sz="1600" dirty="0" err="1"/>
              <a:t>anggaran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pembangunan</a:t>
            </a:r>
            <a:r>
              <a:rPr lang="en-ID" sz="1600" dirty="0"/>
              <a:t> </a:t>
            </a:r>
            <a:r>
              <a:rPr lang="en-ID" sz="1600" dirty="0" err="1"/>
              <a:t>Pemerintahan</a:t>
            </a:r>
            <a:endParaRPr lang="en-ID" sz="16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/>
              <a:t>Berbasis</a:t>
            </a:r>
            <a:r>
              <a:rPr lang="en-ID" sz="1600" dirty="0"/>
              <a:t> </a:t>
            </a:r>
            <a:r>
              <a:rPr lang="en-ID" sz="1600" dirty="0" err="1"/>
              <a:t>Elektronik</a:t>
            </a:r>
            <a:endParaRPr sz="1600" dirty="0"/>
          </a:p>
        </p:txBody>
      </p:sp>
      <p:sp>
        <p:nvSpPr>
          <p:cNvPr id="173" name="Google Shape;173;p34"/>
          <p:cNvSpPr txBox="1">
            <a:spLocks noGrp="1"/>
          </p:cNvSpPr>
          <p:nvPr>
            <p:ph type="title" idx="2"/>
          </p:nvPr>
        </p:nvSpPr>
        <p:spPr>
          <a:xfrm>
            <a:off x="5455900" y="430944"/>
            <a:ext cx="1160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5" name="Google Shape;175;p34"/>
          <p:cNvSpPr txBox="1">
            <a:spLocks noGrp="1"/>
          </p:cNvSpPr>
          <p:nvPr>
            <p:ph type="title" idx="5"/>
          </p:nvPr>
        </p:nvSpPr>
        <p:spPr>
          <a:xfrm>
            <a:off x="5455900" y="1354383"/>
            <a:ext cx="1160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title" idx="7"/>
          </p:nvPr>
        </p:nvSpPr>
        <p:spPr>
          <a:xfrm>
            <a:off x="5455900" y="2339183"/>
            <a:ext cx="1160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9" name="Google Shape;179;p34"/>
          <p:cNvSpPr txBox="1">
            <a:spLocks noGrp="1"/>
          </p:cNvSpPr>
          <p:nvPr>
            <p:ph type="title" idx="9"/>
          </p:nvPr>
        </p:nvSpPr>
        <p:spPr>
          <a:xfrm>
            <a:off x="5455900" y="3349283"/>
            <a:ext cx="1160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80" name="Google Shape;180;p34"/>
          <p:cNvSpPr txBox="1">
            <a:spLocks noGrp="1"/>
          </p:cNvSpPr>
          <p:nvPr>
            <p:ph type="subTitle" idx="13"/>
          </p:nvPr>
        </p:nvSpPr>
        <p:spPr>
          <a:xfrm>
            <a:off x="-258109" y="3135053"/>
            <a:ext cx="4959958" cy="12222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/>
              <a:t>Meningkatnya</a:t>
            </a:r>
            <a:r>
              <a:rPr lang="en-ID" sz="1600" dirty="0"/>
              <a:t> </a:t>
            </a:r>
            <a:r>
              <a:rPr lang="en-ID" sz="1600" dirty="0" err="1"/>
              <a:t>utilisasi</a:t>
            </a:r>
            <a:r>
              <a:rPr lang="en-ID" sz="1600" dirty="0"/>
              <a:t> </a:t>
            </a:r>
            <a:r>
              <a:rPr lang="en-ID" sz="1600" dirty="0" err="1"/>
              <a:t>infrastruktur</a:t>
            </a:r>
            <a:r>
              <a:rPr lang="en-ID" sz="1600" dirty="0"/>
              <a:t> TIK yang </a:t>
            </a:r>
            <a:r>
              <a:rPr lang="en-ID" sz="1600" dirty="0" err="1"/>
              <a:t>terintegrasi</a:t>
            </a:r>
            <a:r>
              <a:rPr lang="en-ID" sz="1600" dirty="0"/>
              <a:t> dan </a:t>
            </a:r>
            <a:r>
              <a:rPr lang="en-ID" sz="1600" dirty="0" err="1"/>
              <a:t>berbagi</a:t>
            </a:r>
            <a:endParaRPr lang="en-ID" sz="16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/>
              <a:t>pakai</a:t>
            </a:r>
            <a:r>
              <a:rPr lang="en-ID" sz="1600" dirty="0"/>
              <a:t> </a:t>
            </a:r>
            <a:r>
              <a:rPr lang="en-ID" sz="1600" dirty="0" err="1"/>
              <a:t>bagi</a:t>
            </a:r>
            <a:r>
              <a:rPr lang="en-ID" sz="1600" dirty="0"/>
              <a:t> </a:t>
            </a:r>
            <a:r>
              <a:rPr lang="en-ID" sz="1600" dirty="0" err="1"/>
              <a:t>Instansi</a:t>
            </a:r>
            <a:r>
              <a:rPr lang="en-ID" sz="1600" dirty="0"/>
              <a:t> </a:t>
            </a:r>
            <a:r>
              <a:rPr lang="en-ID" sz="1600" dirty="0" err="1"/>
              <a:t>Pemerintah</a:t>
            </a:r>
            <a:r>
              <a:rPr lang="en-ID" sz="1600" dirty="0"/>
              <a:t> dan </a:t>
            </a:r>
            <a:r>
              <a:rPr lang="en-ID" sz="1600" dirty="0" err="1"/>
              <a:t>Pemerintah</a:t>
            </a:r>
            <a:r>
              <a:rPr lang="en-ID" sz="1600" dirty="0"/>
              <a:t> Daerah</a:t>
            </a:r>
            <a:endParaRPr sz="1600" dirty="0"/>
          </a:p>
        </p:txBody>
      </p:sp>
      <p:sp>
        <p:nvSpPr>
          <p:cNvPr id="181" name="Google Shape;181;p34"/>
          <p:cNvSpPr txBox="1">
            <a:spLocks noGrp="1"/>
          </p:cNvSpPr>
          <p:nvPr>
            <p:ph type="subTitle" idx="14"/>
          </p:nvPr>
        </p:nvSpPr>
        <p:spPr>
          <a:xfrm>
            <a:off x="141810" y="2290093"/>
            <a:ext cx="4560039" cy="8878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/>
              <a:t>Mendorong penggunaan aplikasi umum berbagi pakai di Instansi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/>
              <a:t>Pemerintah dan Pemerintah Daerah</a:t>
            </a:r>
            <a:endParaRPr sz="1600" dirty="0"/>
          </a:p>
        </p:txBody>
      </p:sp>
      <p:cxnSp>
        <p:nvCxnSpPr>
          <p:cNvPr id="182" name="Google Shape;182;p34"/>
          <p:cNvCxnSpPr/>
          <p:nvPr/>
        </p:nvCxnSpPr>
        <p:spPr>
          <a:xfrm>
            <a:off x="5220150" y="-44950"/>
            <a:ext cx="0" cy="5257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34"/>
          <p:cNvCxnSpPr>
            <a:cxnSpLocks/>
          </p:cNvCxnSpPr>
          <p:nvPr/>
        </p:nvCxnSpPr>
        <p:spPr>
          <a:xfrm rot="10800000">
            <a:off x="4937600" y="719844"/>
            <a:ext cx="366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34"/>
          <p:cNvCxnSpPr/>
          <p:nvPr/>
        </p:nvCxnSpPr>
        <p:spPr>
          <a:xfrm rot="10800000">
            <a:off x="4937600" y="1643283"/>
            <a:ext cx="366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34"/>
          <p:cNvCxnSpPr/>
          <p:nvPr/>
        </p:nvCxnSpPr>
        <p:spPr>
          <a:xfrm rot="10800000">
            <a:off x="4937600" y="2628083"/>
            <a:ext cx="366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34"/>
          <p:cNvCxnSpPr>
            <a:cxnSpLocks/>
          </p:cNvCxnSpPr>
          <p:nvPr/>
        </p:nvCxnSpPr>
        <p:spPr>
          <a:xfrm flipH="1">
            <a:off x="4897541" y="3638183"/>
            <a:ext cx="406059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34"/>
          <p:cNvCxnSpPr/>
          <p:nvPr/>
        </p:nvCxnSpPr>
        <p:spPr>
          <a:xfrm>
            <a:off x="772325" y="-23800"/>
            <a:ext cx="0" cy="447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179;p34">
            <a:extLst>
              <a:ext uri="{FF2B5EF4-FFF2-40B4-BE49-F238E27FC236}">
                <a16:creationId xmlns:a16="http://schemas.microsoft.com/office/drawing/2014/main" id="{0ECF68AE-4920-4FA7-AAE2-B4D7BAEB80C8}"/>
              </a:ext>
            </a:extLst>
          </p:cNvPr>
          <p:cNvSpPr txBox="1">
            <a:spLocks/>
          </p:cNvSpPr>
          <p:nvPr/>
        </p:nvSpPr>
        <p:spPr>
          <a:xfrm>
            <a:off x="5455900" y="4285068"/>
            <a:ext cx="1160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bel"/>
              <a:buNone/>
              <a:defRPr sz="4800" b="1" i="0" u="none" strike="noStrike" cap="none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/>
              <a:t>05</a:t>
            </a:r>
          </a:p>
        </p:txBody>
      </p:sp>
      <p:cxnSp>
        <p:nvCxnSpPr>
          <p:cNvPr id="31" name="Google Shape;186;p34">
            <a:extLst>
              <a:ext uri="{FF2B5EF4-FFF2-40B4-BE49-F238E27FC236}">
                <a16:creationId xmlns:a16="http://schemas.microsoft.com/office/drawing/2014/main" id="{46B7E81A-EC84-4DEC-A944-C4F7B14D50BE}"/>
              </a:ext>
            </a:extLst>
          </p:cNvPr>
          <p:cNvCxnSpPr>
            <a:cxnSpLocks/>
          </p:cNvCxnSpPr>
          <p:nvPr/>
        </p:nvCxnSpPr>
        <p:spPr>
          <a:xfrm flipH="1">
            <a:off x="4897541" y="4573968"/>
            <a:ext cx="406059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180;p34">
            <a:extLst>
              <a:ext uri="{FF2B5EF4-FFF2-40B4-BE49-F238E27FC236}">
                <a16:creationId xmlns:a16="http://schemas.microsoft.com/office/drawing/2014/main" id="{B6A85435-EE94-47C0-A8EA-873175A68CE8}"/>
              </a:ext>
            </a:extLst>
          </p:cNvPr>
          <p:cNvSpPr txBox="1">
            <a:spLocks/>
          </p:cNvSpPr>
          <p:nvPr/>
        </p:nvSpPr>
        <p:spPr>
          <a:xfrm>
            <a:off x="-258109" y="4320812"/>
            <a:ext cx="4959958" cy="56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 Light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/>
            <a:r>
              <a:rPr lang="en-ID" sz="1600" dirty="0" err="1"/>
              <a:t>Terwujudnya</a:t>
            </a:r>
            <a:r>
              <a:rPr lang="en-ID" sz="1600" dirty="0"/>
              <a:t> </a:t>
            </a:r>
            <a:r>
              <a:rPr lang="en-ID" sz="1600" dirty="0" err="1"/>
              <a:t>keamanan</a:t>
            </a:r>
            <a:r>
              <a:rPr lang="en-ID" sz="1600" dirty="0"/>
              <a:t> </a:t>
            </a:r>
            <a:r>
              <a:rPr lang="en-ID" sz="1600" dirty="0" err="1"/>
              <a:t>informasi</a:t>
            </a:r>
            <a:r>
              <a:rPr lang="en-ID" sz="1600" dirty="0"/>
              <a:t> </a:t>
            </a:r>
            <a:r>
              <a:rPr lang="en-ID" sz="1600" dirty="0" err="1"/>
              <a:t>pemerintah</a:t>
            </a:r>
            <a:endParaRPr lang="en-ID" sz="16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>
            <a:spLocks noGrp="1"/>
          </p:cNvSpPr>
          <p:nvPr>
            <p:ph type="ctrTitle" idx="15"/>
          </p:nvPr>
        </p:nvSpPr>
        <p:spPr>
          <a:xfrm>
            <a:off x="6351033" y="1642434"/>
            <a:ext cx="2535974" cy="1825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CAKUPAN LAYANAN SPBE</a:t>
            </a:r>
            <a:endParaRPr sz="3600" dirty="0"/>
          </a:p>
        </p:txBody>
      </p:sp>
      <p:sp>
        <p:nvSpPr>
          <p:cNvPr id="170" name="Google Shape;170;p34"/>
          <p:cNvSpPr txBox="1">
            <a:spLocks noGrp="1"/>
          </p:cNvSpPr>
          <p:nvPr>
            <p:ph type="subTitle" idx="4"/>
          </p:nvPr>
        </p:nvSpPr>
        <p:spPr>
          <a:xfrm>
            <a:off x="1886207" y="1602950"/>
            <a:ext cx="4685289" cy="433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b="1" dirty="0"/>
              <a:t>G2E ASN </a:t>
            </a:r>
            <a:r>
              <a:rPr lang="en-ID" sz="16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72" name="Google Shape;172;p34"/>
          <p:cNvSpPr txBox="1">
            <a:spLocks noGrp="1"/>
          </p:cNvSpPr>
          <p:nvPr>
            <p:ph type="subTitle" idx="1"/>
          </p:nvPr>
        </p:nvSpPr>
        <p:spPr>
          <a:xfrm>
            <a:off x="1886207" y="498339"/>
            <a:ext cx="4071457" cy="4331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G2G PEMERINTAH</a:t>
            </a:r>
          </a:p>
        </p:txBody>
      </p:sp>
      <p:sp>
        <p:nvSpPr>
          <p:cNvPr id="173" name="Google Shape;173;p34"/>
          <p:cNvSpPr txBox="1">
            <a:spLocks noGrp="1"/>
          </p:cNvSpPr>
          <p:nvPr>
            <p:ph type="title" idx="2"/>
          </p:nvPr>
        </p:nvSpPr>
        <p:spPr>
          <a:xfrm>
            <a:off x="1008075" y="443897"/>
            <a:ext cx="940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5" name="Google Shape;175;p34"/>
          <p:cNvSpPr txBox="1">
            <a:spLocks noGrp="1"/>
          </p:cNvSpPr>
          <p:nvPr>
            <p:ph type="title" idx="5"/>
          </p:nvPr>
        </p:nvSpPr>
        <p:spPr>
          <a:xfrm>
            <a:off x="1008075" y="1543186"/>
            <a:ext cx="878132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77" name="Google Shape;177;p34"/>
          <p:cNvSpPr txBox="1">
            <a:spLocks noGrp="1"/>
          </p:cNvSpPr>
          <p:nvPr>
            <p:ph type="title" idx="7"/>
          </p:nvPr>
        </p:nvSpPr>
        <p:spPr>
          <a:xfrm>
            <a:off x="1008075" y="2584258"/>
            <a:ext cx="940295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79" name="Google Shape;179;p34"/>
          <p:cNvSpPr txBox="1">
            <a:spLocks noGrp="1"/>
          </p:cNvSpPr>
          <p:nvPr>
            <p:ph type="title" idx="9"/>
          </p:nvPr>
        </p:nvSpPr>
        <p:spPr>
          <a:xfrm>
            <a:off x="1008075" y="3833508"/>
            <a:ext cx="940293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80" name="Google Shape;180;p34"/>
          <p:cNvSpPr txBox="1">
            <a:spLocks noGrp="1"/>
          </p:cNvSpPr>
          <p:nvPr>
            <p:ph type="subTitle" idx="13"/>
          </p:nvPr>
        </p:nvSpPr>
        <p:spPr>
          <a:xfrm>
            <a:off x="1886207" y="3869836"/>
            <a:ext cx="4959958" cy="4922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G2B PELAKU USAHA </a:t>
            </a:r>
          </a:p>
        </p:txBody>
      </p:sp>
      <p:sp>
        <p:nvSpPr>
          <p:cNvPr id="181" name="Google Shape;181;p34"/>
          <p:cNvSpPr txBox="1">
            <a:spLocks noGrp="1"/>
          </p:cNvSpPr>
          <p:nvPr>
            <p:ph type="subTitle" idx="14"/>
          </p:nvPr>
        </p:nvSpPr>
        <p:spPr>
          <a:xfrm>
            <a:off x="1886207" y="2615167"/>
            <a:ext cx="3629156" cy="4922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G2C MASYARAKAT </a:t>
            </a:r>
          </a:p>
        </p:txBody>
      </p:sp>
      <p:cxnSp>
        <p:nvCxnSpPr>
          <p:cNvPr id="182" name="Google Shape;182;p34"/>
          <p:cNvCxnSpPr/>
          <p:nvPr/>
        </p:nvCxnSpPr>
        <p:spPr>
          <a:xfrm>
            <a:off x="772325" y="-31997"/>
            <a:ext cx="0" cy="5257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34"/>
          <p:cNvCxnSpPr>
            <a:cxnSpLocks/>
          </p:cNvCxnSpPr>
          <p:nvPr/>
        </p:nvCxnSpPr>
        <p:spPr>
          <a:xfrm rot="10800000">
            <a:off x="616174" y="759557"/>
            <a:ext cx="366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34"/>
          <p:cNvCxnSpPr/>
          <p:nvPr/>
        </p:nvCxnSpPr>
        <p:spPr>
          <a:xfrm rot="10800000">
            <a:off x="589325" y="1832086"/>
            <a:ext cx="366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34"/>
          <p:cNvCxnSpPr/>
          <p:nvPr/>
        </p:nvCxnSpPr>
        <p:spPr>
          <a:xfrm rot="10800000">
            <a:off x="589325" y="2849419"/>
            <a:ext cx="366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34"/>
          <p:cNvCxnSpPr>
            <a:cxnSpLocks/>
          </p:cNvCxnSpPr>
          <p:nvPr/>
        </p:nvCxnSpPr>
        <p:spPr>
          <a:xfrm flipH="1">
            <a:off x="576115" y="4115948"/>
            <a:ext cx="406059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34"/>
          <p:cNvCxnSpPr/>
          <p:nvPr/>
        </p:nvCxnSpPr>
        <p:spPr>
          <a:xfrm>
            <a:off x="772325" y="-23800"/>
            <a:ext cx="0" cy="447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44112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4537F7B-15D7-499A-8C46-0626CFF92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476" y="371745"/>
            <a:ext cx="5867696" cy="549689"/>
          </a:xfrm>
        </p:spPr>
        <p:txBody>
          <a:bodyPr/>
          <a:lstStyle/>
          <a:p>
            <a:r>
              <a:rPr lang="en-US" sz="3600" dirty="0"/>
              <a:t>LAYANAN PBE </a:t>
            </a:r>
            <a:r>
              <a:rPr lang="en-US" sz="3600" b="1" dirty="0"/>
              <a:t>G2G PEMERINTAH </a:t>
            </a:r>
            <a:endParaRPr lang="en-ID" sz="3600" dirty="0"/>
          </a:p>
        </p:txBody>
      </p:sp>
      <p:sp>
        <p:nvSpPr>
          <p:cNvPr id="16" name="Google Shape;180;p34">
            <a:extLst>
              <a:ext uri="{FF2B5EF4-FFF2-40B4-BE49-F238E27FC236}">
                <a16:creationId xmlns:a16="http://schemas.microsoft.com/office/drawing/2014/main" id="{7994466B-9AF7-4FD2-84E7-2603D467FC49}"/>
              </a:ext>
            </a:extLst>
          </p:cNvPr>
          <p:cNvSpPr txBox="1">
            <a:spLocks/>
          </p:cNvSpPr>
          <p:nvPr/>
        </p:nvSpPr>
        <p:spPr>
          <a:xfrm>
            <a:off x="610476" y="1242489"/>
            <a:ext cx="3806780" cy="20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 Light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342900" algn="l">
              <a:lnSpc>
                <a:spcPct val="200000"/>
              </a:lnSpc>
              <a:buFont typeface="+mj-lt"/>
              <a:buAutoNum type="arabicPeriod"/>
            </a:pPr>
            <a:r>
              <a:rPr lang="en-US" sz="1600" b="1" dirty="0"/>
              <a:t>E-OFFICE, </a:t>
            </a:r>
          </a:p>
          <a:p>
            <a:pPr marL="342900" algn="l">
              <a:lnSpc>
                <a:spcPct val="200000"/>
              </a:lnSpc>
              <a:buFont typeface="+mj-lt"/>
              <a:buAutoNum type="arabicPeriod"/>
            </a:pPr>
            <a:r>
              <a:rPr lang="en-US" sz="1600" b="1" dirty="0"/>
              <a:t>E-PLANNING, </a:t>
            </a:r>
          </a:p>
          <a:p>
            <a:pPr marL="342900" algn="l">
              <a:lnSpc>
                <a:spcPct val="200000"/>
              </a:lnSpc>
              <a:buFont typeface="+mj-lt"/>
              <a:buAutoNum type="arabicPeriod"/>
            </a:pPr>
            <a:r>
              <a:rPr lang="en-US" sz="1600" b="1" dirty="0"/>
              <a:t>E-BUDGETING, </a:t>
            </a:r>
          </a:p>
          <a:p>
            <a:pPr marL="342900" algn="l">
              <a:lnSpc>
                <a:spcPct val="200000"/>
              </a:lnSpc>
              <a:buFont typeface="+mj-lt"/>
              <a:buAutoNum type="arabicPeriod"/>
            </a:pPr>
            <a:r>
              <a:rPr lang="en-US" sz="1600" b="1" dirty="0"/>
              <a:t>E-MONEV</a:t>
            </a:r>
          </a:p>
          <a:p>
            <a:pPr marL="0" indent="0" algn="l">
              <a:lnSpc>
                <a:spcPct val="200000"/>
              </a:lnSpc>
            </a:pPr>
            <a:endParaRPr lang="en-ID" sz="1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62F0E9-4421-4BA0-A2D2-957A3D4C23B2}"/>
              </a:ext>
            </a:extLst>
          </p:cNvPr>
          <p:cNvSpPr txBox="1"/>
          <p:nvPr/>
        </p:nvSpPr>
        <p:spPr>
          <a:xfrm>
            <a:off x="177159" y="3622431"/>
            <a:ext cx="135621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ts val="4800"/>
            </a:pPr>
            <a:r>
              <a:rPr lang="en" sz="6600" b="1" dirty="0">
                <a:solidFill>
                  <a:schemeClr val="tx1"/>
                </a:solidFill>
                <a:latin typeface="Abel"/>
                <a:sym typeface="Abel"/>
              </a:rPr>
              <a:t>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D8DA5-E63A-4376-AA05-F6DFFFCACF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3" r="33960"/>
          <a:stretch/>
        </p:blipFill>
        <p:spPr>
          <a:xfrm>
            <a:off x="3904732" y="1689650"/>
            <a:ext cx="5146879" cy="322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1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76D9D-AE50-4EF6-81E6-3C9DACCD6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477" y="371745"/>
            <a:ext cx="4369486" cy="655197"/>
          </a:xfrm>
        </p:spPr>
        <p:txBody>
          <a:bodyPr/>
          <a:lstStyle/>
          <a:p>
            <a:r>
              <a:rPr lang="en-ID" sz="3600" dirty="0"/>
              <a:t>LAYANAN PBE G2E ASN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88AB2-2812-4860-BAD6-DBFD68F0DC5F}"/>
              </a:ext>
            </a:extLst>
          </p:cNvPr>
          <p:cNvSpPr txBox="1"/>
          <p:nvPr/>
        </p:nvSpPr>
        <p:spPr>
          <a:xfrm>
            <a:off x="177159" y="3622431"/>
            <a:ext cx="135621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ts val="4800"/>
            </a:pPr>
            <a:r>
              <a:rPr lang="en" sz="6600" b="1" dirty="0">
                <a:solidFill>
                  <a:schemeClr val="tx1"/>
                </a:solidFill>
                <a:latin typeface="Abel"/>
                <a:sym typeface="Abel"/>
              </a:rPr>
              <a:t>02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662909-6DE0-4CF0-95C0-A4AE9F83F63E}"/>
              </a:ext>
            </a:extLst>
          </p:cNvPr>
          <p:cNvSpPr txBox="1"/>
          <p:nvPr/>
        </p:nvSpPr>
        <p:spPr>
          <a:xfrm>
            <a:off x="610477" y="1231314"/>
            <a:ext cx="3114579" cy="123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SzPts val="1000"/>
              <a:buFont typeface="+mj-lt"/>
              <a:buAutoNum type="arabicPeriod"/>
            </a:pPr>
            <a:r>
              <a:rPr lang="en-ID" sz="2000" b="1" dirty="0">
                <a:latin typeface="Open Sans Light"/>
                <a:ea typeface="Open Sans Light"/>
                <a:cs typeface="Open Sans Light"/>
                <a:sym typeface="Abel"/>
              </a:rPr>
              <a:t>E-</a:t>
            </a:r>
            <a:r>
              <a:rPr lang="en-ID" sz="2000" b="1" dirty="0" err="1">
                <a:latin typeface="Open Sans Light"/>
                <a:ea typeface="Open Sans Light"/>
                <a:cs typeface="Open Sans Light"/>
                <a:sym typeface="Abel"/>
              </a:rPr>
              <a:t>Kepegawaian</a:t>
            </a:r>
            <a:r>
              <a:rPr lang="en-ID" sz="2000" b="1" dirty="0">
                <a:latin typeface="Open Sans Light"/>
                <a:ea typeface="Open Sans Light"/>
                <a:cs typeface="Open Sans Light"/>
                <a:sym typeface="Abel"/>
              </a:rPr>
              <a:t>, </a:t>
            </a:r>
          </a:p>
          <a:p>
            <a:pPr marL="342900" lvl="0" indent="-342900">
              <a:lnSpc>
                <a:spcPct val="200000"/>
              </a:lnSpc>
              <a:buSzPts val="1000"/>
              <a:buFont typeface="+mj-lt"/>
              <a:buAutoNum type="arabicPeriod"/>
            </a:pPr>
            <a:r>
              <a:rPr lang="en-ID" sz="2000" b="1" dirty="0">
                <a:latin typeface="Open Sans Light"/>
                <a:ea typeface="Open Sans Light"/>
                <a:cs typeface="Open Sans Light"/>
                <a:sym typeface="Abel"/>
              </a:rPr>
              <a:t>E-</a:t>
            </a:r>
            <a:r>
              <a:rPr lang="en-ID" sz="2000" b="1" dirty="0" err="1">
                <a:latin typeface="Open Sans Light"/>
                <a:ea typeface="Open Sans Light"/>
                <a:cs typeface="Open Sans Light"/>
                <a:sym typeface="Abel"/>
              </a:rPr>
              <a:t>Pensiun</a:t>
            </a:r>
            <a:endParaRPr lang="en-ID" sz="2000" b="1" dirty="0">
              <a:latin typeface="Open Sans Light"/>
              <a:ea typeface="Open Sans Light"/>
              <a:cs typeface="Open Sans Light"/>
              <a:sym typeface="Abe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BC9D74-5F90-4587-858A-12286B8EF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9" b="91383" l="6629" r="89989">
                        <a14:foregroundMark x1="11543" y1="43406" x2="6866" y2="75616"/>
                        <a14:foregroundMark x1="74994" y1="49829" x2="77874" y2="66949"/>
                        <a14:foregroundMark x1="77874" y1="66949" x2="70194" y2="70834"/>
                        <a14:foregroundMark x1="75360" y1="46354" x2="78240" y2="47063"/>
                        <a14:foregroundMark x1="32137" y1="46217" x2="34537" y2="46103"/>
                        <a14:foregroundMark x1="75109" y1="40823" x2="77394" y2="41189"/>
                        <a14:foregroundMark x1="31040" y1="40594" x2="34766" y2="40594"/>
                        <a14:foregroundMark x1="7634" y1="74446" x2="8846" y2="74446"/>
                        <a14:foregroundMark x1="7383" y1="74811" x2="9189" y2="75291"/>
                        <a14:foregroundMark x1="14834" y1="73486" x2="15086" y2="73234"/>
                        <a14:foregroundMark x1="24914" y1="91383" x2="39223" y2="90286"/>
                        <a14:backgroundMark x1="6423" y1="76480" x2="6423" y2="76480"/>
                        <a14:backgroundMark x1="6789" y1="75177" x2="6423" y2="79131"/>
                        <a14:backgroundMark x1="6789" y1="75040" x2="6903" y2="75040"/>
                        <a14:backgroundMark x1="6903" y1="74926" x2="5349" y2="74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9963" y="578311"/>
            <a:ext cx="3986878" cy="398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06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76D9D-AE50-4EF6-81E6-3C9DACCD6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476" y="371745"/>
            <a:ext cx="6085745" cy="655197"/>
          </a:xfrm>
        </p:spPr>
        <p:txBody>
          <a:bodyPr/>
          <a:lstStyle/>
          <a:p>
            <a:r>
              <a:rPr lang="en-ID" sz="3600" dirty="0"/>
              <a:t>LAYANAN PBE </a:t>
            </a:r>
            <a:r>
              <a:rPr lang="en-US" sz="3600" b="1" dirty="0"/>
              <a:t>G2C MASYARAKAT </a:t>
            </a:r>
            <a:endParaRPr lang="en-ID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88AB2-2812-4860-BAD6-DBFD68F0DC5F}"/>
              </a:ext>
            </a:extLst>
          </p:cNvPr>
          <p:cNvSpPr txBox="1"/>
          <p:nvPr/>
        </p:nvSpPr>
        <p:spPr>
          <a:xfrm>
            <a:off x="177159" y="3622431"/>
            <a:ext cx="135621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ts val="4800"/>
            </a:pPr>
            <a:r>
              <a:rPr lang="en" sz="6600" b="1" dirty="0">
                <a:solidFill>
                  <a:schemeClr val="tx1"/>
                </a:solidFill>
                <a:latin typeface="Abel"/>
                <a:sym typeface="Abel"/>
              </a:rPr>
              <a:t>03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662909-6DE0-4CF0-95C0-A4AE9F83F63E}"/>
              </a:ext>
            </a:extLst>
          </p:cNvPr>
          <p:cNvSpPr txBox="1"/>
          <p:nvPr/>
        </p:nvSpPr>
        <p:spPr>
          <a:xfrm>
            <a:off x="610477" y="1263431"/>
            <a:ext cx="5458264" cy="1851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SzPts val="1000"/>
              <a:buFont typeface="+mj-lt"/>
              <a:buAutoNum type="arabicPeriod"/>
            </a:pPr>
            <a:r>
              <a:rPr lang="en-ID" sz="2000" b="1" dirty="0">
                <a:latin typeface="Open Sans Light"/>
                <a:ea typeface="Open Sans Light"/>
                <a:cs typeface="Open Sans Light"/>
                <a:sym typeface="Abel"/>
              </a:rPr>
              <a:t>E-</a:t>
            </a:r>
            <a:r>
              <a:rPr lang="en-ID" sz="2000" b="1" dirty="0" err="1">
                <a:latin typeface="Open Sans Light"/>
                <a:ea typeface="Open Sans Light"/>
                <a:cs typeface="Open Sans Light"/>
                <a:sym typeface="Abel"/>
              </a:rPr>
              <a:t>Pengaduan</a:t>
            </a:r>
            <a:r>
              <a:rPr lang="en-ID" sz="2000" b="1" dirty="0">
                <a:latin typeface="Open Sans Light"/>
                <a:ea typeface="Open Sans Light"/>
                <a:cs typeface="Open Sans Light"/>
                <a:sym typeface="Abel"/>
              </a:rPr>
              <a:t> </a:t>
            </a:r>
          </a:p>
          <a:p>
            <a:pPr marL="342900" indent="-342900">
              <a:lnSpc>
                <a:spcPct val="200000"/>
              </a:lnSpc>
              <a:buSzPts val="1000"/>
              <a:buFont typeface="+mj-lt"/>
              <a:buAutoNum type="arabicPeriod"/>
            </a:pPr>
            <a:r>
              <a:rPr lang="en-ID" sz="2000" b="1" dirty="0">
                <a:latin typeface="Open Sans Light"/>
                <a:ea typeface="Open Sans Light"/>
                <a:cs typeface="Open Sans Light"/>
                <a:sym typeface="Abel"/>
              </a:rPr>
              <a:t>E-Kesehatan </a:t>
            </a:r>
          </a:p>
          <a:p>
            <a:pPr marL="342900" indent="-342900">
              <a:lnSpc>
                <a:spcPct val="200000"/>
              </a:lnSpc>
              <a:buSzPts val="1000"/>
              <a:buFont typeface="+mj-lt"/>
              <a:buAutoNum type="arabicPeriod"/>
            </a:pPr>
            <a:r>
              <a:rPr lang="en-ID" sz="2000" b="1" dirty="0">
                <a:latin typeface="Open Sans Light"/>
                <a:ea typeface="Open Sans Light"/>
                <a:cs typeface="Open Sans Light"/>
                <a:sym typeface="Abel"/>
              </a:rPr>
              <a:t>E-Pendidikan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F5905-9FA2-47FE-8B8A-00946C4A7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341" y="699343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10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rchitecture Studio by Slidesgo">
  <a:themeElements>
    <a:clrScheme name="Simple Light">
      <a:dk1>
        <a:srgbClr val="2E1B11"/>
      </a:dk1>
      <a:lt1>
        <a:srgbClr val="F4F4F4"/>
      </a:lt1>
      <a:dk2>
        <a:srgbClr val="595959"/>
      </a:dk2>
      <a:lt2>
        <a:srgbClr val="EEEEEE"/>
      </a:lt2>
      <a:accent1>
        <a:srgbClr val="AEC4D5"/>
      </a:accent1>
      <a:accent2>
        <a:srgbClr val="D2E2EE"/>
      </a:accent2>
      <a:accent3>
        <a:srgbClr val="C5D6E2"/>
      </a:accent3>
      <a:accent4>
        <a:srgbClr val="B8D4E7"/>
      </a:accent4>
      <a:accent5>
        <a:srgbClr val="9DB2C0"/>
      </a:accent5>
      <a:accent6>
        <a:srgbClr val="8C9CA7"/>
      </a:accent6>
      <a:hlink>
        <a:srgbClr val="90A0A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318</Words>
  <Application>Microsoft Office PowerPoint</Application>
  <PresentationFormat>On-screen Show (16:9)</PresentationFormat>
  <Paragraphs>64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Fira Sans Extra Condensed Medium</vt:lpstr>
      <vt:lpstr>Open Sans</vt:lpstr>
      <vt:lpstr>Arial</vt:lpstr>
      <vt:lpstr>Open Sans Light</vt:lpstr>
      <vt:lpstr>Abel</vt:lpstr>
      <vt:lpstr>Architecture Studio by Slidesgo</vt:lpstr>
      <vt:lpstr>PowerPoint Presentation</vt:lpstr>
      <vt:lpstr>PENGERTIAN SPBE</vt:lpstr>
      <vt:lpstr>KEBIJAKAN PENYELENGGARAAN SPBE</vt:lpstr>
      <vt:lpstr>TUJUAN PENYELENGGARAAN SPBE</vt:lpstr>
      <vt:lpstr>MANFAAT SPBE</vt:lpstr>
      <vt:lpstr>CAKUPAN LAYANAN SPBE</vt:lpstr>
      <vt:lpstr>LAYANAN PBE G2G PEMERINTAH </vt:lpstr>
      <vt:lpstr>LAYANAN PBE G2E ASN </vt:lpstr>
      <vt:lpstr>LAYANAN PBE G2C MASYARAKAT </vt:lpstr>
      <vt:lpstr>LAYANAN PBE G2B PELAKU USAHA </vt:lpstr>
      <vt:lpstr>TATA KELOLA SPBE</vt:lpstr>
      <vt:lpstr>MANAJEMEN SPBE 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nisa azmi nuril</dc:creator>
  <cp:lastModifiedBy>hp</cp:lastModifiedBy>
  <cp:revision>15</cp:revision>
  <cp:lastPrinted>2022-10-10T05:29:32Z</cp:lastPrinted>
  <dcterms:modified xsi:type="dcterms:W3CDTF">2022-10-12T06:09:53Z</dcterms:modified>
</cp:coreProperties>
</file>