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8" r:id="rId2"/>
  </p:sldMasterIdLst>
  <p:notesMasterIdLst>
    <p:notesMasterId r:id="rId17"/>
  </p:notesMasterIdLst>
  <p:sldIdLst>
    <p:sldId id="256" r:id="rId3"/>
    <p:sldId id="318" r:id="rId4"/>
    <p:sldId id="283" r:id="rId5"/>
    <p:sldId id="319" r:id="rId6"/>
    <p:sldId id="316" r:id="rId7"/>
    <p:sldId id="258" r:id="rId8"/>
    <p:sldId id="259" r:id="rId9"/>
    <p:sldId id="311" r:id="rId10"/>
    <p:sldId id="282" r:id="rId11"/>
    <p:sldId id="260" r:id="rId12"/>
    <p:sldId id="286" r:id="rId13"/>
    <p:sldId id="287" r:id="rId14"/>
    <p:sldId id="304" r:id="rId15"/>
    <p:sldId id="28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D146E8-67F2-44E4-BE60-E9879506325C}">
  <a:tblStyle styleId="{90D146E8-67F2-44E4-BE60-E987950632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94" autoAdjust="0"/>
  </p:normalViewPr>
  <p:slideViewPr>
    <p:cSldViewPr snapToGrid="0">
      <p:cViewPr varScale="1">
        <p:scale>
          <a:sx n="71" d="100"/>
          <a:sy n="71" d="100"/>
        </p:scale>
        <p:origin x="-3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242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284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1881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9314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0482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6328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389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844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698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82" name="Google Shape;8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94920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497200" y="3923680"/>
            <a:ext cx="51976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2449000" y="2485131"/>
            <a:ext cx="72940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ExtraBold"/>
              <a:buNone/>
              <a:defRPr sz="24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4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4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4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4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4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4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4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4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264800" y="584600"/>
            <a:ext cx="76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1407205" y="4418067"/>
            <a:ext cx="31028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407199" y="5366100"/>
            <a:ext cx="3102800" cy="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3"/>
          </p:nvPr>
        </p:nvSpPr>
        <p:spPr>
          <a:xfrm>
            <a:off x="7681816" y="4418067"/>
            <a:ext cx="31028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4"/>
          </p:nvPr>
        </p:nvSpPr>
        <p:spPr>
          <a:xfrm>
            <a:off x="7681811" y="5366100"/>
            <a:ext cx="3102800" cy="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20151212_141921.jpg"/>
          <p:cNvPicPr>
            <a:picLocks noChangeAspect="1"/>
          </p:cNvPicPr>
          <p:nvPr/>
        </p:nvPicPr>
        <p:blipFill>
          <a:blip r:embed="rId3"/>
          <a:srcRect l="31224" b="312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0" y="2419983"/>
            <a:ext cx="11755446" cy="200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spAutoFit/>
          </a:bodyPr>
          <a:lstStyle/>
          <a:p>
            <a:pPr lvl="0" algn="r">
              <a:buClr>
                <a:srgbClr val="FFFFFF"/>
              </a:buClr>
              <a:buSzPts val="3200"/>
            </a:pPr>
            <a:r>
              <a:rPr lang="nn-NO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KOMPONEN dan</a:t>
            </a:r>
            <a:r>
              <a:rPr lang="nn-NO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nn-NO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nn-NO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ARSITEKTUR </a:t>
            </a:r>
            <a:r>
              <a:rPr lang="nn-NO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SPBE </a:t>
            </a:r>
            <a:endParaRPr sz="72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0" y="0"/>
            <a:ext cx="12206027" cy="42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8575" rIns="0" bIns="0" anchor="t" anchorCtr="0">
            <a:spAutoFit/>
          </a:bodyPr>
          <a:lstStyle/>
          <a:p>
            <a:pPr marL="11113" marR="410844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Dinas</a:t>
            </a:r>
            <a:r>
              <a:rPr lang="en-ID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8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Kominfo</a:t>
            </a:r>
            <a:r>
              <a:rPr lang="en-ID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8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Kabupaten</a:t>
            </a:r>
            <a:r>
              <a:rPr lang="en-ID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8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Merauke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4">
            <a:alphaModFix/>
          </a:blip>
          <a:srcRect b="14332"/>
          <a:stretch/>
        </p:blipFill>
        <p:spPr>
          <a:xfrm>
            <a:off x="10401373" y="239244"/>
            <a:ext cx="1628248" cy="132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9648" y="188517"/>
            <a:ext cx="1423590" cy="1423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74182" y="6169891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NUGROHO ASRIANTO, ST., M.Si</a:t>
            </a:r>
            <a:endParaRPr lang="en-US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>
            <a:off x="992458" y="236941"/>
            <a:ext cx="8079353" cy="109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D" sz="35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DOMAIN ARSITEKTUR INFRASTRUKTUR SPBE</a:t>
            </a:r>
            <a:endParaRPr dirty="0"/>
          </a:p>
        </p:txBody>
      </p:sp>
      <p:pic>
        <p:nvPicPr>
          <p:cNvPr id="257" name="Google Shape;257;p3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95289" y="6064625"/>
            <a:ext cx="301299" cy="3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/>
          <p:nvPr/>
        </p:nvSpPr>
        <p:spPr>
          <a:xfrm>
            <a:off x="0" y="6529562"/>
            <a:ext cx="12192000" cy="316871"/>
          </a:xfrm>
          <a:prstGeom prst="rect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5"/>
          <p:cNvSpPr/>
          <p:nvPr/>
        </p:nvSpPr>
        <p:spPr>
          <a:xfrm rot="10800000">
            <a:off x="10932938" y="-18569"/>
            <a:ext cx="1284515" cy="1153886"/>
          </a:xfrm>
          <a:prstGeom prst="rtTriangle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125" t="14000" r="20050" b="32000"/>
          <a:stretch/>
        </p:blipFill>
        <p:spPr>
          <a:xfrm>
            <a:off x="1884424" y="1492229"/>
            <a:ext cx="7789202" cy="4845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95289" y="6064625"/>
            <a:ext cx="301299" cy="3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/>
          <p:nvPr/>
        </p:nvSpPr>
        <p:spPr>
          <a:xfrm>
            <a:off x="0" y="6529562"/>
            <a:ext cx="12192000" cy="316871"/>
          </a:xfrm>
          <a:prstGeom prst="rect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5"/>
          <p:cNvSpPr/>
          <p:nvPr/>
        </p:nvSpPr>
        <p:spPr>
          <a:xfrm rot="10800000">
            <a:off x="10932938" y="-18569"/>
            <a:ext cx="1284515" cy="1153886"/>
          </a:xfrm>
          <a:prstGeom prst="rtTriangle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Google Shape;328;p38"/>
          <p:cNvSpPr/>
          <p:nvPr/>
        </p:nvSpPr>
        <p:spPr>
          <a:xfrm>
            <a:off x="0" y="-50279"/>
            <a:ext cx="8905916" cy="551858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CAKUPAN LAYANAN SERVER SPBE KAB. MERAUKE</a:t>
            </a:r>
            <a:endParaRPr sz="2100" b="1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700" t="25333" r="26575" b="10800"/>
          <a:stretch/>
        </p:blipFill>
        <p:spPr>
          <a:xfrm>
            <a:off x="2036421" y="1128049"/>
            <a:ext cx="7948827" cy="5250997"/>
          </a:xfrm>
          <a:prstGeom prst="rect">
            <a:avLst/>
          </a:prstGeom>
        </p:spPr>
      </p:pic>
      <p:sp>
        <p:nvSpPr>
          <p:cNvPr id="11" name="Google Shape;328;p38"/>
          <p:cNvSpPr/>
          <p:nvPr/>
        </p:nvSpPr>
        <p:spPr>
          <a:xfrm>
            <a:off x="0" y="501578"/>
            <a:ext cx="2523744" cy="551858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1. VIRTUALISASI</a:t>
            </a:r>
            <a:endParaRPr sz="2100" b="1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1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/>
          <p:nvPr/>
        </p:nvSpPr>
        <p:spPr>
          <a:xfrm>
            <a:off x="0" y="6529562"/>
            <a:ext cx="12192000" cy="316871"/>
          </a:xfrm>
          <a:prstGeom prst="rect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5"/>
          <p:cNvSpPr/>
          <p:nvPr/>
        </p:nvSpPr>
        <p:spPr>
          <a:xfrm rot="10800000">
            <a:off x="10932938" y="-18569"/>
            <a:ext cx="1284515" cy="1153886"/>
          </a:xfrm>
          <a:prstGeom prst="rtTriangle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28;p38"/>
          <p:cNvSpPr/>
          <p:nvPr/>
        </p:nvSpPr>
        <p:spPr>
          <a:xfrm>
            <a:off x="0" y="-50279"/>
            <a:ext cx="8905916" cy="551858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CAKUPAN LAYANAN SERVER SPBE KAB. MERAUKE</a:t>
            </a:r>
            <a:endParaRPr sz="2100" b="1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" name="Google Shape;328;p38"/>
          <p:cNvSpPr/>
          <p:nvPr/>
        </p:nvSpPr>
        <p:spPr>
          <a:xfrm>
            <a:off x="0" y="501578"/>
            <a:ext cx="4054416" cy="551858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2. SPESIFIKASI SERVER</a:t>
            </a:r>
            <a:endParaRPr sz="2100" b="1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5919918"/>
              </p:ext>
            </p:extLst>
          </p:nvPr>
        </p:nvGraphicFramePr>
        <p:xfrm>
          <a:off x="172527" y="1224953"/>
          <a:ext cx="11921706" cy="5222728"/>
        </p:xfrm>
        <a:graphic>
          <a:graphicData uri="http://schemas.openxmlformats.org/drawingml/2006/table">
            <a:tbl>
              <a:tblPr>
                <a:tableStyleId>{90D146E8-67F2-44E4-BE60-E9879506325C}</a:tableStyleId>
              </a:tblPr>
              <a:tblGrid>
                <a:gridCol w="422696"/>
                <a:gridCol w="655607"/>
                <a:gridCol w="707366"/>
                <a:gridCol w="1268083"/>
                <a:gridCol w="1319842"/>
                <a:gridCol w="672860"/>
                <a:gridCol w="724619"/>
                <a:gridCol w="1311215"/>
                <a:gridCol w="871268"/>
                <a:gridCol w="767751"/>
                <a:gridCol w="711651"/>
                <a:gridCol w="2488748"/>
              </a:tblGrid>
              <a:tr h="3798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VM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 dirty="0" smtClean="0">
                          <a:effectLst/>
                        </a:rPr>
                        <a:t>Ju</a:t>
                      </a:r>
                      <a:r>
                        <a:rPr lang="en-US" sz="1400" b="1" u="none" strike="noStrike" dirty="0" smtClean="0">
                          <a:effectLst/>
                        </a:rPr>
                        <a:t>m.</a:t>
                      </a:r>
                      <a:r>
                        <a:rPr lang="id-ID" sz="1400" b="1" u="none" strike="noStrike" dirty="0" smtClean="0">
                          <a:effectLst/>
                        </a:rPr>
                        <a:t> </a:t>
                      </a:r>
                      <a:r>
                        <a:rPr lang="id-ID" sz="1400" b="1" u="none" strike="noStrike" dirty="0">
                          <a:effectLst/>
                        </a:rPr>
                        <a:t>Aplikasi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OPD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SPESIFIKASI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RAM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HDD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SWAP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r>
                        <a:rPr lang="en-US" sz="1600" b="1" u="none" strike="noStrike" dirty="0" smtClean="0">
                          <a:effectLst/>
                        </a:rPr>
                        <a:t>PROCESSOR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48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USAGE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FREE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TOTAL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USAGE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FREE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28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u="none" strike="noStrike" dirty="0">
                          <a:effectLst/>
                        </a:rPr>
                        <a:t>VM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DISKOMINFO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18 GB (81%)</a:t>
                      </a:r>
                      <a:endParaRPr lang="en-US" sz="14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 GB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22 GB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1,36 TB (76%)</a:t>
                      </a:r>
                      <a:endParaRPr lang="en-US" sz="14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433 GB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1,8 TB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 GB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8 x Intel(R) Xeon(R) CPU E5620 @ 2.40GHz (1 Socket)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28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VM 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DISKOMINFO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30 GB (47%)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33 GB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63 GB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302 GB (12%)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2,2 TB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2,5 TB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62 GB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16 x Intel(R) Xeon(R) CPU E5-2620 v4 @ 2.10GHz (1 Socket)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28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VM 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DISKOMINFO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 GB (17%)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52 GB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63 GB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474 GB (19%)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2,05 TB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2,5 TB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62 GB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16 x Intel(R) Xeon(R) CPU E5-2620 @ 2.10GHz (1 Socket)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902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VM 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DISKOMINFO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5,71 GB (95%)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290 MB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 GB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87 GB (92 %)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 GB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100 GB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 GB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8 x Intel(R) Xeon(R) CPU E5620 @ 2.40GHz (1 Socket)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28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VM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BARJAS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 GB (14%)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54 GB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63 GB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55 GB (6%)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2,46 TB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1 TB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62 GB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20 x Intel(R) Xeon(R) CPU E5-2630 v4 @ 2.10GHz (1 Socket)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633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/>
          <p:nvPr/>
        </p:nvSpPr>
        <p:spPr>
          <a:xfrm>
            <a:off x="0" y="6529562"/>
            <a:ext cx="12192000" cy="316871"/>
          </a:xfrm>
          <a:prstGeom prst="rect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5"/>
          <p:cNvSpPr/>
          <p:nvPr/>
        </p:nvSpPr>
        <p:spPr>
          <a:xfrm rot="10800000">
            <a:off x="10932938" y="-18569"/>
            <a:ext cx="1284515" cy="1153886"/>
          </a:xfrm>
          <a:prstGeom prst="rtTriangle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28;p38"/>
          <p:cNvSpPr/>
          <p:nvPr/>
        </p:nvSpPr>
        <p:spPr>
          <a:xfrm>
            <a:off x="0" y="-50279"/>
            <a:ext cx="8905916" cy="551858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CAKUPAN LAYANAN JARINGAN KAB. MERAUKE</a:t>
            </a:r>
            <a:endParaRPr sz="2100" b="1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" name="Google Shape;328;p38"/>
          <p:cNvSpPr/>
          <p:nvPr/>
        </p:nvSpPr>
        <p:spPr>
          <a:xfrm>
            <a:off x="0" y="501578"/>
            <a:ext cx="4054416" cy="551858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D" sz="24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JARINGAN INTERNET</a:t>
            </a:r>
            <a:endParaRPr sz="2100" b="1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4219260"/>
              </p:ext>
            </p:extLst>
          </p:nvPr>
        </p:nvGraphicFramePr>
        <p:xfrm>
          <a:off x="86265" y="1276708"/>
          <a:ext cx="11852693" cy="5089587"/>
        </p:xfrm>
        <a:graphic>
          <a:graphicData uri="http://schemas.openxmlformats.org/drawingml/2006/table">
            <a:tbl>
              <a:tblPr>
                <a:tableStyleId>{90D146E8-67F2-44E4-BE60-E9879506325C}</a:tableStyleId>
              </a:tblPr>
              <a:tblGrid>
                <a:gridCol w="971532"/>
                <a:gridCol w="3505577"/>
                <a:gridCol w="1337094"/>
                <a:gridCol w="1630392"/>
                <a:gridCol w="4408098"/>
              </a:tblGrid>
              <a:tr h="401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Layanan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Qty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Bandwith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</a:rPr>
                        <a:t>Keterangan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557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Fiber </a:t>
                      </a:r>
                      <a:r>
                        <a:rPr lang="en-US" sz="2400" u="none" strike="noStrike" dirty="0" err="1">
                          <a:effectLst/>
                        </a:rPr>
                        <a:t>Optik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Internasional</a:t>
                      </a:r>
                      <a:r>
                        <a:rPr lang="en-US" sz="2400" u="none" strike="noStrike" dirty="0">
                          <a:effectLst/>
                        </a:rPr>
                        <a:t> 300Mbps dedicated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400" u="none" strike="noStrike" dirty="0">
                          <a:effectLst/>
                        </a:rPr>
                        <a:t>Drop di Ruang Server Kominfo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557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Fiber Optik Domestik 50 Mbps dedicated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400" u="none" strike="noStrike" dirty="0">
                          <a:effectLst/>
                        </a:rPr>
                        <a:t>Drop di Ruang Server </a:t>
                      </a:r>
                      <a:r>
                        <a:rPr lang="nb-NO" sz="2400" u="none" strike="noStrike" dirty="0" smtClean="0">
                          <a:effectLst/>
                        </a:rPr>
                        <a:t>Kominfo (Server BARJAS)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86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Fiber Optik Internasional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Drop di Kantor </a:t>
                      </a:r>
                      <a:r>
                        <a:rPr lang="en-US" sz="2400" u="none" strike="noStrike" dirty="0" err="1">
                          <a:effectLst/>
                        </a:rPr>
                        <a:t>Bapenda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786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Fiber Optik Internasional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Drop di Kantor </a:t>
                      </a:r>
                      <a:r>
                        <a:rPr lang="en-US" sz="2400" u="none" strike="noStrike" dirty="0" err="1">
                          <a:effectLst/>
                        </a:rPr>
                        <a:t>Dukcapil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553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56"/>
          <p:cNvPicPr preferRelativeResize="0"/>
          <p:nvPr/>
        </p:nvPicPr>
        <p:blipFill rotWithShape="1">
          <a:blip r:embed="rId3">
            <a:alphaModFix/>
          </a:blip>
          <a:srcRect b="14332"/>
          <a:stretch/>
        </p:blipFill>
        <p:spPr>
          <a:xfrm>
            <a:off x="5841787" y="1221156"/>
            <a:ext cx="1112270" cy="860361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56"/>
          <p:cNvSpPr/>
          <p:nvPr/>
        </p:nvSpPr>
        <p:spPr>
          <a:xfrm>
            <a:off x="1209442" y="2518781"/>
            <a:ext cx="9773115" cy="1820437"/>
          </a:xfrm>
          <a:prstGeom prst="rect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TERIMA KASIH</a:t>
            </a:r>
            <a:endParaRPr/>
          </a:p>
        </p:txBody>
      </p:sp>
      <p:sp>
        <p:nvSpPr>
          <p:cNvPr id="892" name="Google Shape;892;p56"/>
          <p:cNvSpPr/>
          <p:nvPr/>
        </p:nvSpPr>
        <p:spPr>
          <a:xfrm>
            <a:off x="3433645" y="4964395"/>
            <a:ext cx="5324707" cy="4293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DINAS KOMINFO KABUPATEN MERAUKE</a:t>
            </a:r>
            <a:endParaRPr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32;p48"/>
          <p:cNvSpPr/>
          <p:nvPr/>
        </p:nvSpPr>
        <p:spPr>
          <a:xfrm rot="10800000">
            <a:off x="10932938" y="-18569"/>
            <a:ext cx="1284515" cy="1153886"/>
          </a:xfrm>
          <a:prstGeom prst="rtTriangle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350" y="1232083"/>
            <a:ext cx="902210" cy="90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0" y="304800"/>
            <a:ext cx="5011271" cy="627529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77" y="226012"/>
            <a:ext cx="7662400" cy="763600"/>
          </a:xfrm>
        </p:spPr>
        <p:txBody>
          <a:bodyPr/>
          <a:lstStyle/>
          <a:p>
            <a:pPr algn="l"/>
            <a:r>
              <a:rPr lang="en-US" sz="5400" smtClean="0">
                <a:latin typeface="Adobe Gothic Std B" pitchFamily="34" charset="-128"/>
                <a:ea typeface="Adobe Gothic Std B" pitchFamily="34" charset="-128"/>
              </a:rPr>
              <a:t>Definisi </a:t>
            </a:r>
            <a:r>
              <a:rPr lang="en-US" sz="5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SPBE</a:t>
            </a:r>
            <a:r>
              <a:rPr lang="en-US" sz="5400" smtClean="0">
                <a:latin typeface="Adobe Gothic Std B" pitchFamily="34" charset="-128"/>
                <a:ea typeface="Adobe Gothic Std B" pitchFamily="34" charset="-128"/>
              </a:rPr>
              <a:t> ?</a:t>
            </a:r>
            <a:endParaRPr lang="en-US" sz="540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89151" y="4545105"/>
            <a:ext cx="3693719" cy="1193371"/>
          </a:xfrm>
        </p:spPr>
        <p:txBody>
          <a:bodyPr/>
          <a:lstStyle/>
          <a:p>
            <a:pPr algn="r"/>
            <a:r>
              <a:rPr lang="en-US" sz="1800" b="1" i="1" smtClean="0">
                <a:solidFill>
                  <a:srgbClr val="0070C0"/>
                </a:solidFill>
              </a:rPr>
              <a:t>*TIK</a:t>
            </a:r>
            <a:r>
              <a:rPr lang="en-US" sz="1800" i="1" smtClean="0">
                <a:solidFill>
                  <a:srgbClr val="0070C0"/>
                </a:solidFill>
              </a:rPr>
              <a:t>: termasuk Internet, Jaringan Komputer, PC, Telepon, SMS, Sosial Media, YouTube, HT, Fax, dll</a:t>
            </a:r>
            <a:endParaRPr lang="en-US" sz="1800" i="1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1271" y="5020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/>
              <a:t>(e-government)</a:t>
            </a:r>
            <a:endParaRPr lang="en-US" sz="1800" b="1"/>
          </a:p>
        </p:txBody>
      </p:sp>
      <p:sp>
        <p:nvSpPr>
          <p:cNvPr id="12" name="TextBox 11"/>
          <p:cNvSpPr txBox="1"/>
          <p:nvPr/>
        </p:nvSpPr>
        <p:spPr>
          <a:xfrm>
            <a:off x="1559858" y="950259"/>
            <a:ext cx="348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Sistem Pemerintahan Berbasis Elektronik</a:t>
            </a:r>
            <a:endParaRPr lang="en-US" i="1"/>
          </a:p>
        </p:txBody>
      </p:sp>
      <p:sp>
        <p:nvSpPr>
          <p:cNvPr id="13" name="TextBox 12"/>
          <p:cNvSpPr txBox="1"/>
          <p:nvPr/>
        </p:nvSpPr>
        <p:spPr>
          <a:xfrm>
            <a:off x="582698" y="1792941"/>
            <a:ext cx="7853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“</a:t>
            </a:r>
            <a:r>
              <a:rPr lang="en-US" sz="2800" b="1" smtClean="0"/>
              <a:t>Penyelenggaraan Pemerintahan </a:t>
            </a:r>
          </a:p>
          <a:p>
            <a:r>
              <a:rPr lang="en-US" sz="2800" smtClean="0"/>
              <a:t>y</a:t>
            </a:r>
            <a:r>
              <a:rPr lang="en-US" sz="2800" smtClean="0"/>
              <a:t>ang memanfaatkan</a:t>
            </a:r>
          </a:p>
          <a:p>
            <a:r>
              <a:rPr lang="en-US" sz="2800" b="1" smtClean="0"/>
              <a:t>Teknologi Informasi dan Komunikasi (TIK)*</a:t>
            </a:r>
          </a:p>
          <a:p>
            <a:r>
              <a:rPr lang="en-US" sz="2800" smtClean="0"/>
              <a:t>untuk memberikan layanan</a:t>
            </a:r>
          </a:p>
          <a:p>
            <a:r>
              <a:rPr lang="en-US" sz="2800" smtClean="0"/>
              <a:t>kepada Pengguna SPBE”</a:t>
            </a:r>
          </a:p>
          <a:p>
            <a:r>
              <a:rPr lang="en-US" sz="2000" i="1" smtClean="0"/>
              <a:t> </a:t>
            </a:r>
            <a:r>
              <a:rPr lang="en-US" sz="2000" i="1" smtClean="0"/>
              <a:t>                            (Perpres 95/2018)</a:t>
            </a:r>
            <a:endParaRPr lang="en-US" sz="2000" i="1"/>
          </a:p>
        </p:txBody>
      </p:sp>
      <p:pic>
        <p:nvPicPr>
          <p:cNvPr id="14" name="Picture 13" descr="IMG_20210927_163537.jpg"/>
          <p:cNvPicPr>
            <a:picLocks noChangeAspect="1"/>
          </p:cNvPicPr>
          <p:nvPr/>
        </p:nvPicPr>
        <p:blipFill>
          <a:blip r:embed="rId2"/>
          <a:srcRect l="4269" r="23818"/>
          <a:stretch>
            <a:fillRect/>
          </a:stretch>
        </p:blipFill>
        <p:spPr>
          <a:xfrm>
            <a:off x="6580094" y="3254601"/>
            <a:ext cx="5611906" cy="36033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28;p38"/>
          <p:cNvSpPr/>
          <p:nvPr/>
        </p:nvSpPr>
        <p:spPr>
          <a:xfrm>
            <a:off x="0" y="-41314"/>
            <a:ext cx="8905916" cy="955714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D" sz="4800" b="1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CAKUPAN </a:t>
            </a:r>
            <a:r>
              <a:rPr lang="en-ID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SPBE</a:t>
            </a:r>
            <a:endParaRPr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" name="Google Shape;315;p38"/>
          <p:cNvSpPr/>
          <p:nvPr/>
        </p:nvSpPr>
        <p:spPr>
          <a:xfrm>
            <a:off x="0" y="6529562"/>
            <a:ext cx="12192000" cy="316871"/>
          </a:xfrm>
          <a:prstGeom prst="rect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91241" y="923246"/>
            <a:ext cx="10532822" cy="5184648"/>
            <a:chOff x="1091241" y="923246"/>
            <a:chExt cx="10532822" cy="5184648"/>
          </a:xfrm>
        </p:grpSpPr>
        <p:grpSp>
          <p:nvGrpSpPr>
            <p:cNvPr id="13" name="Group 12"/>
            <p:cNvGrpSpPr/>
            <p:nvPr/>
          </p:nvGrpSpPr>
          <p:grpSpPr>
            <a:xfrm>
              <a:off x="2825383" y="923246"/>
              <a:ext cx="8748053" cy="5184648"/>
              <a:chOff x="2996014" y="1005840"/>
              <a:chExt cx="6745334" cy="440740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31725" t="32534" r="32050" b="3200"/>
              <a:stretch/>
            </p:blipFill>
            <p:spPr>
              <a:xfrm>
                <a:off x="3136392" y="1005840"/>
                <a:ext cx="4416552" cy="4407408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096000" y="1005840"/>
                <a:ext cx="3645348" cy="8869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Layanan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e-Procurement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e-Perijinan (SIUP, IUI, dll)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96014" y="4507992"/>
                <a:ext cx="1447970" cy="838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8917342" y="2388771"/>
              <a:ext cx="2706721" cy="2110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Layanan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smtClean="0">
                  <a:latin typeface="Arial" panose="020B0604020202020204" pitchFamily="34" charset="0"/>
                  <a:cs typeface="Arial" panose="020B0604020202020204" pitchFamily="34" charset="0"/>
                </a:rPr>
                <a:t>IMB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smtClean="0">
                  <a:latin typeface="Arial" panose="020B0604020202020204" pitchFamily="34" charset="0"/>
                  <a:cs typeface="Arial" panose="020B0604020202020204" pitchFamily="34" charset="0"/>
                </a:rPr>
                <a:t>Kependudukan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smtClean="0">
                  <a:latin typeface="Arial" panose="020B0604020202020204" pitchFamily="34" charset="0"/>
                  <a:cs typeface="Arial" panose="020B0604020202020204" pitchFamily="34" charset="0"/>
                </a:rPr>
                <a:t>Pengaduan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smtClean="0">
                  <a:latin typeface="Arial" panose="020B0604020202020204" pitchFamily="34" charset="0"/>
                  <a:cs typeface="Arial" panose="020B0604020202020204" pitchFamily="34" charset="0"/>
                </a:rPr>
                <a:t>dll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75664" y="4789003"/>
              <a:ext cx="1959621" cy="1043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Layanan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e-Access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Absensi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91241" y="2220475"/>
              <a:ext cx="1916199" cy="24466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Layanan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e-Office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smtClean="0">
                  <a:latin typeface="Arial" panose="020B0604020202020204" pitchFamily="34" charset="0"/>
                  <a:cs typeface="Arial" panose="020B0604020202020204" pitchFamily="34" charset="0"/>
                </a:rPr>
                <a:t>e-Kinerja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600" smtClean="0">
                  <a:latin typeface="Arial" panose="020B0604020202020204" pitchFamily="34" charset="0"/>
                  <a:cs typeface="Arial" panose="020B0604020202020204" pitchFamily="34" charset="0"/>
                </a:rPr>
                <a:t>-SAKIP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smtClean="0">
                  <a:latin typeface="Arial" panose="020B0604020202020204" pitchFamily="34" charset="0"/>
                  <a:cs typeface="Arial" panose="020B0604020202020204" pitchFamily="34" charset="0"/>
                </a:rPr>
                <a:t>dll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384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MG_20210922_100712.jpg"/>
          <p:cNvPicPr>
            <a:picLocks noGrp="1" noChangeAspect="1"/>
          </p:cNvPicPr>
          <p:nvPr>
            <p:ph type="pic" idx="2"/>
          </p:nvPr>
        </p:nvPicPr>
        <p:blipFill>
          <a:blip r:embed="rId2">
            <a:lum/>
          </a:blip>
          <a:srcRect l="8956" r="8956"/>
          <a:stretch>
            <a:fillRect/>
          </a:stretch>
        </p:blipFill>
        <p:spPr>
          <a:xfrm>
            <a:off x="7203641" y="1873628"/>
            <a:ext cx="4988359" cy="2805952"/>
          </a:xfrm>
        </p:spPr>
      </p:pic>
      <p:sp>
        <p:nvSpPr>
          <p:cNvPr id="4" name="TextBox 3"/>
          <p:cNvSpPr txBox="1"/>
          <p:nvPr/>
        </p:nvSpPr>
        <p:spPr>
          <a:xfrm>
            <a:off x="0" y="349624"/>
            <a:ext cx="775447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Bukan Tujuan!   </a:t>
            </a:r>
            <a:r>
              <a:rPr lang="en-US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tetapi….</a:t>
            </a:r>
            <a:endParaRPr lang="en-US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9883" y="1416424"/>
            <a:ext cx="6849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adalah TOOLs</a:t>
            </a:r>
          </a:p>
          <a:p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mencapai</a:t>
            </a:r>
          </a:p>
          <a:p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 PEKERJAAN</a:t>
            </a: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MG_20191122_110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80" y="3539293"/>
            <a:ext cx="6581961" cy="3064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54;p67"/>
          <p:cNvSpPr/>
          <p:nvPr/>
        </p:nvSpPr>
        <p:spPr>
          <a:xfrm>
            <a:off x="876645" y="2514249"/>
            <a:ext cx="10438706" cy="1820437"/>
          </a:xfrm>
          <a:prstGeom prst="rect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400" b="1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ARSITEKTUR SPBE</a:t>
            </a:r>
            <a:endParaRPr dirty="0"/>
          </a:p>
        </p:txBody>
      </p:sp>
      <p:sp>
        <p:nvSpPr>
          <p:cNvPr id="8" name="Google Shape;455;p67"/>
          <p:cNvSpPr/>
          <p:nvPr/>
        </p:nvSpPr>
        <p:spPr>
          <a:xfrm>
            <a:off x="3433645" y="4964395"/>
            <a:ext cx="5324707" cy="4293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69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2064671" y="18019"/>
            <a:ext cx="76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ID" sz="3600">
                <a:latin typeface="Bookman Old Style"/>
                <a:ea typeface="Bookman Old Style"/>
                <a:cs typeface="Bookman Old Style"/>
                <a:sym typeface="Bookman Old Style"/>
              </a:rPr>
              <a:t>Arsitektur SPBE</a:t>
            </a:r>
            <a:endParaRPr/>
          </a:p>
        </p:txBody>
      </p:sp>
      <p:sp>
        <p:nvSpPr>
          <p:cNvPr id="218" name="Google Shape;218;p33"/>
          <p:cNvSpPr/>
          <p:nvPr/>
        </p:nvSpPr>
        <p:spPr>
          <a:xfrm>
            <a:off x="577554" y="1021013"/>
            <a:ext cx="4030299" cy="64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Adalah :</a:t>
            </a:r>
            <a:endParaRPr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75" t="17867" r="10150" b="6800"/>
          <a:stretch/>
        </p:blipFill>
        <p:spPr>
          <a:xfrm>
            <a:off x="1304749" y="1664550"/>
            <a:ext cx="9891987" cy="4915543"/>
          </a:xfrm>
          <a:prstGeom prst="rect">
            <a:avLst/>
          </a:prstGeom>
        </p:spPr>
      </p:pic>
      <p:sp>
        <p:nvSpPr>
          <p:cNvPr id="5" name="Google Shape;632;p48"/>
          <p:cNvSpPr/>
          <p:nvPr/>
        </p:nvSpPr>
        <p:spPr>
          <a:xfrm rot="10800000">
            <a:off x="10932938" y="-18569"/>
            <a:ext cx="1284515" cy="1153886"/>
          </a:xfrm>
          <a:prstGeom prst="rtTriangle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/>
        </p:nvSpPr>
        <p:spPr>
          <a:xfrm>
            <a:off x="2329800" y="158225"/>
            <a:ext cx="76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i="1" u="none" strike="noStrike" cap="none">
                <a:solidFill>
                  <a:srgbClr val="2E75B5"/>
                </a:solidFill>
                <a:latin typeface="Lato Black"/>
                <a:ea typeface="Lato Black"/>
                <a:cs typeface="Lato Black"/>
                <a:sym typeface="Lato Black"/>
              </a:rPr>
              <a:t>KETERKAITAN ANTAR DOMAIN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i="0" u="none" strike="noStrike" cap="non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DALAM KERANGKA ARSITEKTUR SPBE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26" name="Google Shape;226;p34"/>
          <p:cNvGrpSpPr/>
          <p:nvPr/>
        </p:nvGrpSpPr>
        <p:grpSpPr>
          <a:xfrm>
            <a:off x="8400335" y="530244"/>
            <a:ext cx="1631717" cy="28504"/>
            <a:chOff x="3096700" y="3484425"/>
            <a:chExt cx="719875" cy="12575"/>
          </a:xfrm>
        </p:grpSpPr>
        <p:sp>
          <p:nvSpPr>
            <p:cNvPr id="227" name="Google Shape;227;p34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4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4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4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4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34"/>
          <p:cNvGrpSpPr/>
          <p:nvPr/>
        </p:nvGrpSpPr>
        <p:grpSpPr>
          <a:xfrm>
            <a:off x="2250096" y="530244"/>
            <a:ext cx="1631660" cy="28504"/>
            <a:chOff x="2940000" y="3484425"/>
            <a:chExt cx="719850" cy="12575"/>
          </a:xfrm>
        </p:grpSpPr>
        <p:sp>
          <p:nvSpPr>
            <p:cNvPr id="238" name="Google Shape;238;p34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01" y="1360856"/>
            <a:ext cx="11432869" cy="5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2912" y="4998372"/>
            <a:ext cx="1444179" cy="128720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632;p48"/>
          <p:cNvSpPr/>
          <p:nvPr/>
        </p:nvSpPr>
        <p:spPr>
          <a:xfrm rot="10800000">
            <a:off x="10932938" y="-18569"/>
            <a:ext cx="1284515" cy="1153886"/>
          </a:xfrm>
          <a:prstGeom prst="rtTriangle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4;p67"/>
          <p:cNvSpPr/>
          <p:nvPr/>
        </p:nvSpPr>
        <p:spPr>
          <a:xfrm>
            <a:off x="876645" y="2514249"/>
            <a:ext cx="10438706" cy="1820437"/>
          </a:xfrm>
          <a:prstGeom prst="rect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DOMAIN </a:t>
            </a:r>
            <a:r>
              <a:rPr lang="en-ID" sz="5400" b="1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ARSITEKTUR INFRASTRUKTUR</a:t>
            </a:r>
            <a:endParaRPr dirty="0"/>
          </a:p>
        </p:txBody>
      </p:sp>
      <p:sp>
        <p:nvSpPr>
          <p:cNvPr id="4" name="Google Shape;455;p67"/>
          <p:cNvSpPr/>
          <p:nvPr/>
        </p:nvSpPr>
        <p:spPr>
          <a:xfrm>
            <a:off x="3433645" y="4964395"/>
            <a:ext cx="5324707" cy="4293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16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/>
          <p:nvPr/>
        </p:nvSpPr>
        <p:spPr>
          <a:xfrm>
            <a:off x="0" y="6529562"/>
            <a:ext cx="12192000" cy="316871"/>
          </a:xfrm>
          <a:prstGeom prst="rect">
            <a:avLst/>
          </a:prstGeom>
          <a:solidFill>
            <a:srgbClr val="8E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8"/>
          <p:cNvSpPr/>
          <p:nvPr/>
        </p:nvSpPr>
        <p:spPr>
          <a:xfrm>
            <a:off x="0" y="-50279"/>
            <a:ext cx="8905916" cy="551858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D" sz="2400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DOMAIN ARSITEKTUR INFRASTRUKTUR SPBE</a:t>
            </a:r>
            <a:endParaRPr sz="2100" b="1" dirty="0">
              <a:solidFill>
                <a:schemeClr val="bg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37" name="Google Shape;316;p38"/>
          <p:cNvGrpSpPr/>
          <p:nvPr/>
        </p:nvGrpSpPr>
        <p:grpSpPr>
          <a:xfrm>
            <a:off x="371543" y="3945502"/>
            <a:ext cx="10747560" cy="2216279"/>
            <a:chOff x="6079067" y="1727204"/>
            <a:chExt cx="5621867" cy="1116000"/>
          </a:xfrm>
        </p:grpSpPr>
        <p:sp>
          <p:nvSpPr>
            <p:cNvPr id="38" name="Google Shape;317;p38"/>
            <p:cNvSpPr/>
            <p:nvPr/>
          </p:nvSpPr>
          <p:spPr>
            <a:xfrm>
              <a:off x="6079067" y="1727204"/>
              <a:ext cx="5621867" cy="111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8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INFRASTRUKTUR NON-FISIK (</a:t>
              </a:r>
              <a:r>
                <a:rPr lang="en-ID" sz="2800" b="1" i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Software</a:t>
              </a:r>
              <a:r>
                <a:rPr lang="en-ID" sz="28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2000" b="1" dirty="0"/>
            </a:p>
          </p:txBody>
        </p:sp>
        <p:sp>
          <p:nvSpPr>
            <p:cNvPr id="39" name="Google Shape;318;p38"/>
            <p:cNvSpPr/>
            <p:nvPr/>
          </p:nvSpPr>
          <p:spPr>
            <a:xfrm>
              <a:off x="6237255" y="2231521"/>
              <a:ext cx="1707532" cy="4054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>
              <a:solidFill>
                <a:schemeClr val="tx1">
                  <a:alpha val="91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000" dirty="0" err="1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Aplikasi</a:t>
              </a:r>
              <a:r>
                <a:rPr lang="en-ID" sz="2000" dirty="0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SPBE</a:t>
              </a:r>
              <a:endParaRPr sz="2000" dirty="0"/>
            </a:p>
          </p:txBody>
        </p:sp>
        <p:sp>
          <p:nvSpPr>
            <p:cNvPr id="40" name="Google Shape;319;p38"/>
            <p:cNvSpPr/>
            <p:nvPr/>
          </p:nvSpPr>
          <p:spPr>
            <a:xfrm>
              <a:off x="8059419" y="2231521"/>
              <a:ext cx="1644039" cy="4054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>
                <a:lnSpc>
                  <a:spcPct val="112857"/>
                </a:lnSpc>
              </a:pPr>
              <a:r>
                <a:rPr lang="en-ID" sz="2000" dirty="0" err="1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Sistem</a:t>
              </a:r>
              <a:r>
                <a:rPr lang="en-ID" sz="2000" dirty="0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r>
                <a:rPr lang="en-ID" sz="2000" dirty="0" err="1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Operasi</a:t>
              </a:r>
              <a:endParaRPr sz="2000" dirty="0"/>
            </a:p>
          </p:txBody>
        </p:sp>
        <p:sp>
          <p:nvSpPr>
            <p:cNvPr id="41" name="Google Shape;320;p38"/>
            <p:cNvSpPr/>
            <p:nvPr/>
          </p:nvSpPr>
          <p:spPr>
            <a:xfrm>
              <a:off x="9818090" y="2231521"/>
              <a:ext cx="1707532" cy="4054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>
                <a:lnSpc>
                  <a:spcPct val="112857"/>
                </a:lnSpc>
              </a:pPr>
              <a:r>
                <a:rPr lang="en-ID" sz="2000" dirty="0" err="1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Aplikasi</a:t>
              </a:r>
              <a:r>
                <a:rPr lang="en-ID" sz="2000" dirty="0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r>
                <a:rPr lang="en-ID" sz="2000" dirty="0" err="1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Pendukung</a:t>
              </a:r>
              <a:endParaRPr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1543" y="855006"/>
            <a:ext cx="10747561" cy="2492377"/>
            <a:chOff x="88079" y="842962"/>
            <a:chExt cx="6896950" cy="1959908"/>
          </a:xfrm>
        </p:grpSpPr>
        <p:grpSp>
          <p:nvGrpSpPr>
            <p:cNvPr id="316" name="Google Shape;316;p38"/>
            <p:cNvGrpSpPr/>
            <p:nvPr/>
          </p:nvGrpSpPr>
          <p:grpSpPr>
            <a:xfrm>
              <a:off x="88079" y="842962"/>
              <a:ext cx="6896950" cy="1959908"/>
              <a:chOff x="6079067" y="1727204"/>
              <a:chExt cx="5621867" cy="1450154"/>
            </a:xfrm>
          </p:grpSpPr>
          <p:sp>
            <p:nvSpPr>
              <p:cNvPr id="317" name="Google Shape;317;p38"/>
              <p:cNvSpPr/>
              <p:nvPr/>
            </p:nvSpPr>
            <p:spPr>
              <a:xfrm>
                <a:off x="6079067" y="1727204"/>
                <a:ext cx="5621867" cy="1450154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28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1. INFRASTRUKTUR FISIK (</a:t>
                </a:r>
                <a:r>
                  <a:rPr lang="en-ID" sz="2800" b="1" i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Hardware</a:t>
                </a:r>
                <a:r>
                  <a:rPr lang="en-ID" sz="28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endParaRPr sz="2000" b="1" dirty="0"/>
              </a:p>
            </p:txBody>
          </p:sp>
          <p:sp>
            <p:nvSpPr>
              <p:cNvPr id="318" name="Google Shape;318;p38"/>
              <p:cNvSpPr/>
              <p:nvPr/>
            </p:nvSpPr>
            <p:spPr>
              <a:xfrm>
                <a:off x="6254171" y="2172823"/>
                <a:ext cx="1707532" cy="30031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>
                <a:solidFill>
                  <a:schemeClr val="tx1">
                    <a:alpha val="91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285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800" b="1" dirty="0" err="1" smtClean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Infrastruktur</a:t>
                </a:r>
                <a:r>
                  <a:rPr lang="en-ID" sz="1800" b="1" dirty="0" smtClean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</a:t>
                </a:r>
                <a:r>
                  <a:rPr lang="en-ID" sz="1800" b="1" dirty="0" err="1" smtClean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Penghubung</a:t>
                </a:r>
                <a:endParaRPr sz="1800" b="1" dirty="0"/>
              </a:p>
            </p:txBody>
          </p:sp>
          <p:sp>
            <p:nvSpPr>
              <p:cNvPr id="319" name="Google Shape;319;p38"/>
              <p:cNvSpPr/>
              <p:nvPr/>
            </p:nvSpPr>
            <p:spPr>
              <a:xfrm>
                <a:off x="8019813" y="2172823"/>
                <a:ext cx="1644039" cy="30031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lnSpc>
                    <a:spcPct val="112857"/>
                  </a:lnSpc>
                </a:pPr>
                <a:r>
                  <a:rPr lang="en-ID" sz="1800" b="1" dirty="0" err="1" smtClean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Infrastruktur</a:t>
                </a:r>
                <a:r>
                  <a:rPr lang="en-ID" sz="1800" b="1" dirty="0" smtClean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</a:t>
                </a:r>
                <a:r>
                  <a:rPr lang="en-ID" sz="1800" b="1" dirty="0" err="1" smtClean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Pengelola</a:t>
                </a:r>
                <a:endParaRPr sz="1800" b="1" dirty="0"/>
              </a:p>
            </p:txBody>
          </p:sp>
          <p:sp>
            <p:nvSpPr>
              <p:cNvPr id="320" name="Google Shape;320;p38"/>
              <p:cNvSpPr/>
              <p:nvPr/>
            </p:nvSpPr>
            <p:spPr>
              <a:xfrm>
                <a:off x="9721959" y="2172823"/>
                <a:ext cx="1707532" cy="30875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>
                  <a:lnSpc>
                    <a:spcPct val="112857"/>
                  </a:lnSpc>
                </a:pPr>
                <a:r>
                  <a:rPr lang="en-ID" sz="1800" b="1" dirty="0" err="1" smtClean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Infrastruktur</a:t>
                </a:r>
                <a:r>
                  <a:rPr lang="en-ID" sz="1800" b="1" dirty="0" smtClean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</a:t>
                </a:r>
                <a:r>
                  <a:rPr lang="en-ID" sz="1800" b="1" dirty="0" err="1" smtClean="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Operasional</a:t>
                </a:r>
                <a:endParaRPr sz="1800" b="1" dirty="0"/>
              </a:p>
            </p:txBody>
          </p:sp>
        </p:grpSp>
        <p:sp>
          <p:nvSpPr>
            <p:cNvPr id="30" name="Google Shape;318;p38"/>
            <p:cNvSpPr/>
            <p:nvPr/>
          </p:nvSpPr>
          <p:spPr>
            <a:xfrm>
              <a:off x="295105" y="2214891"/>
              <a:ext cx="2094813" cy="4496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800" dirty="0" err="1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Jaringan</a:t>
              </a:r>
              <a:r>
                <a:rPr lang="en-ID" sz="1800" dirty="0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Internet/</a:t>
              </a:r>
              <a:r>
                <a:rPr lang="en-ID" sz="1800" dirty="0" smtClean="0">
                  <a:solidFill>
                    <a:schemeClr val="dk1"/>
                  </a:solidFill>
                  <a:latin typeface="Quattrocento Sans"/>
                  <a:sym typeface="Quattrocento Sans"/>
                </a:rPr>
                <a:t>Intranet</a:t>
              </a:r>
              <a:endParaRPr sz="1800" dirty="0"/>
            </a:p>
          </p:txBody>
        </p:sp>
        <p:sp>
          <p:nvSpPr>
            <p:cNvPr id="31" name="Google Shape;318;p38"/>
            <p:cNvSpPr/>
            <p:nvPr/>
          </p:nvSpPr>
          <p:spPr>
            <a:xfrm>
              <a:off x="2469001" y="2241965"/>
              <a:ext cx="2016921" cy="42258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000" dirty="0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Server</a:t>
              </a:r>
              <a:endParaRPr lang="en-ID" sz="11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" name="Google Shape;318;p38"/>
            <p:cNvSpPr/>
            <p:nvPr/>
          </p:nvSpPr>
          <p:spPr>
            <a:xfrm>
              <a:off x="4557207" y="2226113"/>
              <a:ext cx="2094813" cy="45543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600" dirty="0" err="1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Komputer</a:t>
              </a:r>
              <a:r>
                <a:rPr lang="en-ID" sz="1600" dirty="0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r>
                <a:rPr lang="en-ID" sz="1600" dirty="0" err="1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Operasional</a:t>
              </a:r>
              <a:r>
                <a:rPr lang="en-ID" sz="1600" dirty="0" smtClean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SPBE</a:t>
              </a:r>
            </a:p>
          </p:txBody>
        </p:sp>
        <p:sp>
          <p:nvSpPr>
            <p:cNvPr id="33" name="Google Shape;281;p36"/>
            <p:cNvSpPr/>
            <p:nvPr/>
          </p:nvSpPr>
          <p:spPr>
            <a:xfrm rot="5400000">
              <a:off x="1177824" y="1862865"/>
              <a:ext cx="329377" cy="3493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81;p36"/>
            <p:cNvSpPr/>
            <p:nvPr/>
          </p:nvSpPr>
          <p:spPr>
            <a:xfrm rot="5400000">
              <a:off x="3367482" y="1874775"/>
              <a:ext cx="329377" cy="3493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81;p36"/>
            <p:cNvSpPr/>
            <p:nvPr/>
          </p:nvSpPr>
          <p:spPr>
            <a:xfrm rot="5400000">
              <a:off x="5439926" y="1854731"/>
              <a:ext cx="329377" cy="3493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5439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479</Words>
  <Application>Microsoft Office PowerPoint</Application>
  <PresentationFormat>Custom</PresentationFormat>
  <Paragraphs>163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Median</vt:lpstr>
      <vt:lpstr>KOMPONEN dan ARSITEKTUR SPBE </vt:lpstr>
      <vt:lpstr>Definisi SPBE ?</vt:lpstr>
      <vt:lpstr>Slide 3</vt:lpstr>
      <vt:lpstr>Slide 4</vt:lpstr>
      <vt:lpstr>Slide 5</vt:lpstr>
      <vt:lpstr>Arsitektur SPBE</vt:lpstr>
      <vt:lpstr>Slide 7</vt:lpstr>
      <vt:lpstr>Slide 8</vt:lpstr>
      <vt:lpstr>Slide 9</vt:lpstr>
      <vt:lpstr>DOMAIN ARSITEKTUR INFRASTRUKTUR SPBE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SE MENPAN RB 18/2022 KETERPADUAN LAYANAN DIGITAL PEMERINTAH</dc:title>
  <dc:creator>NUGIE-PDE</dc:creator>
  <cp:lastModifiedBy>ASUS-LAP</cp:lastModifiedBy>
  <cp:revision>146</cp:revision>
  <dcterms:modified xsi:type="dcterms:W3CDTF">2022-10-11T00:04:55Z</dcterms:modified>
</cp:coreProperties>
</file>